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2"/>
  </p:notesMasterIdLst>
  <p:sldIdLst>
    <p:sldId id="256" r:id="rId2"/>
    <p:sldId id="258" r:id="rId3"/>
    <p:sldId id="260" r:id="rId4"/>
    <p:sldId id="261" r:id="rId5"/>
    <p:sldId id="262" r:id="rId6"/>
    <p:sldId id="263" r:id="rId7"/>
    <p:sldId id="268" r:id="rId8"/>
    <p:sldId id="269" r:id="rId9"/>
    <p:sldId id="270" r:id="rId10"/>
    <p:sldId id="271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5" r:id="rId26"/>
    <p:sldId id="346" r:id="rId27"/>
    <p:sldId id="347" r:id="rId28"/>
    <p:sldId id="349" r:id="rId29"/>
    <p:sldId id="281" r:id="rId30"/>
    <p:sldId id="282" r:id="rId31"/>
    <p:sldId id="283" r:id="rId32"/>
    <p:sldId id="350" r:id="rId33"/>
    <p:sldId id="351" r:id="rId34"/>
    <p:sldId id="352" r:id="rId35"/>
    <p:sldId id="353" r:id="rId36"/>
    <p:sldId id="354" r:id="rId37"/>
    <p:sldId id="280" r:id="rId38"/>
    <p:sldId id="290" r:id="rId39"/>
    <p:sldId id="291" r:id="rId40"/>
    <p:sldId id="293" r:id="rId41"/>
    <p:sldId id="292" r:id="rId42"/>
    <p:sldId id="294" r:id="rId43"/>
    <p:sldId id="295" r:id="rId44"/>
    <p:sldId id="296" r:id="rId45"/>
    <p:sldId id="297" r:id="rId46"/>
    <p:sldId id="298" r:id="rId47"/>
    <p:sldId id="299" r:id="rId48"/>
    <p:sldId id="264" r:id="rId49"/>
    <p:sldId id="300" r:id="rId50"/>
    <p:sldId id="301" r:id="rId51"/>
    <p:sldId id="302" r:id="rId52"/>
    <p:sldId id="355" r:id="rId53"/>
    <p:sldId id="306" r:id="rId54"/>
    <p:sldId id="308" r:id="rId55"/>
    <p:sldId id="309" r:id="rId56"/>
    <p:sldId id="314" r:id="rId57"/>
    <p:sldId id="356" r:id="rId58"/>
    <p:sldId id="357" r:id="rId59"/>
    <p:sldId id="358" r:id="rId60"/>
    <p:sldId id="316" r:id="rId61"/>
    <p:sldId id="359" r:id="rId62"/>
    <p:sldId id="361" r:id="rId63"/>
    <p:sldId id="364" r:id="rId64"/>
    <p:sldId id="365" r:id="rId65"/>
    <p:sldId id="366" r:id="rId66"/>
    <p:sldId id="317" r:id="rId67"/>
    <p:sldId id="322" r:id="rId68"/>
    <p:sldId id="369" r:id="rId69"/>
    <p:sldId id="370" r:id="rId70"/>
    <p:sldId id="371" r:id="rId71"/>
    <p:sldId id="372" r:id="rId72"/>
    <p:sldId id="362" r:id="rId73"/>
    <p:sldId id="363" r:id="rId74"/>
    <p:sldId id="304" r:id="rId75"/>
    <p:sldId id="323" r:id="rId76"/>
    <p:sldId id="324" r:id="rId77"/>
    <p:sldId id="305" r:id="rId78"/>
    <p:sldId id="367" r:id="rId79"/>
    <p:sldId id="368" r:id="rId80"/>
    <p:sldId id="328" r:id="rId8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7EF"/>
    <a:srgbClr val="EA9C46"/>
    <a:srgbClr val="FB35C2"/>
    <a:srgbClr val="CF94F0"/>
    <a:srgbClr val="FFC000"/>
    <a:srgbClr val="AB92F2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02ED56-E604-4A2D-AE18-A668F6D64136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28D27-2DF7-492E-8076-48C980966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93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04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95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141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0711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1041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6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8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91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051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411CFB-EAE5-4268-AE1C-726AFDA4EA2D}" type="datetimeFigureOut">
              <a:rPr lang="en-US" smtClean="0"/>
              <a:t>2/23/17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CFC3A-2DC6-40DB-A2BE-B468EE08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698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1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1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png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9.png"/><Relationship Id="rId11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7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7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7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7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7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7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8.png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8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3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3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3" Type="http://schemas.openxmlformats.org/officeDocument/2006/relationships/image" Target="../media/image5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3" Type="http://schemas.openxmlformats.org/officeDocument/2006/relationships/image" Target="../media/image5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3" Type="http://schemas.openxmlformats.org/officeDocument/2006/relationships/image" Target="../media/image5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3" Type="http://schemas.openxmlformats.org/officeDocument/2006/relationships/image" Target="../media/image54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54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4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3" Type="http://schemas.openxmlformats.org/officeDocument/2006/relationships/image" Target="../media/image54.jpe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12.png"/><Relationship Id="rId9" Type="http://schemas.openxmlformats.org/officeDocument/2006/relationships/image" Target="../media/image11.png"/><Relationship Id="rId10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3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Mathematical Induction:</a:t>
            </a:r>
            <a:br>
              <a:rPr lang="en-US" dirty="0" smtClean="0"/>
            </a:br>
            <a:r>
              <a:rPr lang="en-US" dirty="0" smtClean="0"/>
              <a:t>Introduction and basic problems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430713"/>
            <a:ext cx="9144000" cy="1655762"/>
          </a:xfrm>
        </p:spPr>
        <p:txBody>
          <a:bodyPr/>
          <a:lstStyle/>
          <a:p>
            <a:r>
              <a:rPr lang="en-US" dirty="0" smtClean="0"/>
              <a:t>CMSC 250</a:t>
            </a:r>
          </a:p>
        </p:txBody>
      </p:sp>
    </p:spTree>
    <p:extLst>
      <p:ext uri="{BB962C8B-B14F-4D97-AF65-F5344CB8AC3E}">
        <p14:creationId xmlns:p14="http://schemas.microsoft.com/office/powerpoint/2010/main" val="388386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2037143" y="5000700"/>
            <a:ext cx="4086776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2742865" y="5179829"/>
            <a:ext cx="421441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4648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2037143" y="5000700"/>
            <a:ext cx="4086776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2742865" y="5179829"/>
            <a:ext cx="421441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974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2882095" y="5000700"/>
            <a:ext cx="3241823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3634451" y="5179829"/>
            <a:ext cx="3322828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6432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2882095" y="5000700"/>
            <a:ext cx="3241823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3634451" y="5179829"/>
            <a:ext cx="3322828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00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3680748" y="5000700"/>
            <a:ext cx="2443169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4374699" y="5179829"/>
            <a:ext cx="2582579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603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3680748" y="5000700"/>
            <a:ext cx="2443169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4374699" y="5179829"/>
            <a:ext cx="2582579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06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4374699" y="5000700"/>
            <a:ext cx="1749217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5281883" y="5179829"/>
            <a:ext cx="167539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312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4374699" y="5000700"/>
            <a:ext cx="1749217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5281883" y="5179829"/>
            <a:ext cx="167539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4538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5163111" y="5000700"/>
            <a:ext cx="960804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6123915" y="5179829"/>
            <a:ext cx="833362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536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U-Turn Arrow 33"/>
          <p:cNvSpPr/>
          <p:nvPr/>
        </p:nvSpPr>
        <p:spPr>
          <a:xfrm flipH="1">
            <a:off x="5163111" y="5000700"/>
            <a:ext cx="960804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U-Turn Arrow 34"/>
          <p:cNvSpPr/>
          <p:nvPr/>
        </p:nvSpPr>
        <p:spPr>
          <a:xfrm flipH="1">
            <a:off x="6123915" y="5179829"/>
            <a:ext cx="833362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37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943" y="1"/>
            <a:ext cx="10515600" cy="1022888"/>
          </a:xfrm>
        </p:spPr>
        <p:txBody>
          <a:bodyPr/>
          <a:lstStyle/>
          <a:p>
            <a:pPr algn="ctr"/>
            <a:r>
              <a:rPr lang="en-US" dirty="0" smtClean="0"/>
              <a:t>Jason’s Tree of proof methods™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812224" y="945398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Statement 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6569" y="1418095"/>
            <a:ext cx="898902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40285" y="1402597"/>
            <a:ext cx="972519" cy="4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15540" y="1173997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40" y="1173997"/>
                <a:ext cx="309966" cy="369332"/>
              </a:xfrm>
              <a:prstGeom prst="rect">
                <a:avLst/>
              </a:prstGeom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71561" y="1173997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61" y="1173997"/>
                <a:ext cx="3099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2797445" y="1830048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Universal Statement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6971655" y="1841672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Existential Statement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546888" y="2311742"/>
            <a:ext cx="898902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6732076" y="2362112"/>
            <a:ext cx="898902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04969" y="2294997"/>
            <a:ext cx="972519" cy="4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727198" y="2362112"/>
            <a:ext cx="972519" cy="4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82857" y="2749570"/>
            <a:ext cx="1728061" cy="45719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Universal Proof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86603" y="2211694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603" y="2211694"/>
                <a:ext cx="309966" cy="369332"/>
              </a:xfrm>
              <a:prstGeom prst="rect">
                <a:avLst/>
              </a:prstGeom>
              <a:blipFill>
                <a:blip r:embed="rId4"/>
                <a:stretch>
                  <a:fillRect r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71655" y="2219999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55" y="2219999"/>
                <a:ext cx="309966" cy="369332"/>
              </a:xfrm>
              <a:prstGeom prst="rect">
                <a:avLst/>
              </a:prstGeom>
              <a:blipFill>
                <a:blip r:embed="rId5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185042" y="2219999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042" y="2219999"/>
                <a:ext cx="3099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60557" y="2194258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57" y="2194258"/>
                <a:ext cx="3099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3926721" y="2730198"/>
            <a:ext cx="1728061" cy="457199"/>
          </a:xfrm>
          <a:prstGeom prst="roundRect">
            <a:avLst/>
          </a:prstGeom>
          <a:solidFill>
            <a:srgbClr val="EA9C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Existential Proof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774556" y="3257139"/>
            <a:ext cx="503698" cy="65493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48732" y="3257139"/>
            <a:ext cx="348713" cy="6127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26768" y="3982801"/>
            <a:ext cx="1156235" cy="457199"/>
          </a:xfrm>
          <a:prstGeom prst="roundRect">
            <a:avLst/>
          </a:prstGeom>
          <a:solidFill>
            <a:srgbClr val="EA9C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Constructive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5009508" y="3982800"/>
            <a:ext cx="1156235" cy="457199"/>
          </a:xfrm>
          <a:prstGeom prst="roundRect">
            <a:avLst/>
          </a:prstGeom>
          <a:solidFill>
            <a:srgbClr val="EA9C4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</a:t>
            </a:r>
            <a:br>
              <a:rPr lang="en-US" sz="1400" dirty="0" smtClean="0"/>
            </a:br>
            <a:r>
              <a:rPr lang="en-US" sz="1400" dirty="0" smtClean="0"/>
              <a:t>Constructive</a:t>
            </a:r>
            <a:endParaRPr lang="en-US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215540" y="3236255"/>
            <a:ext cx="503698" cy="65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889716" y="3236255"/>
            <a:ext cx="348713" cy="61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010134" y="3982800"/>
            <a:ext cx="1156235" cy="45719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Direct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2431703" y="3959487"/>
            <a:ext cx="1156235" cy="45719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Indirect</a:t>
            </a:r>
            <a:endParaRPr lang="en-US" sz="1400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896569" y="4490369"/>
            <a:ext cx="155632" cy="57760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80944" y="4474903"/>
            <a:ext cx="529691" cy="59307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626985" y="5122874"/>
            <a:ext cx="954758" cy="17839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Contradiction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701322" y="5113073"/>
            <a:ext cx="976557" cy="22860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Contraposition</a:t>
            </a:r>
            <a:endParaRPr lang="en-US" sz="1000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519159" y="4510724"/>
            <a:ext cx="741737" cy="52616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310347" y="4567179"/>
            <a:ext cx="277905" cy="5007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81718" y="4567179"/>
            <a:ext cx="62580" cy="5007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8146" y="5107609"/>
            <a:ext cx="773860" cy="19281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Exhaustion</a:t>
            </a:r>
            <a:endParaRPr lang="en-US" sz="1000" dirty="0"/>
          </a:p>
        </p:txBody>
      </p:sp>
      <p:sp>
        <p:nvSpPr>
          <p:cNvPr id="66" name="Rounded Rectangle 65"/>
          <p:cNvSpPr/>
          <p:nvPr/>
        </p:nvSpPr>
        <p:spPr>
          <a:xfrm>
            <a:off x="907875" y="5107609"/>
            <a:ext cx="555870" cy="19281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Cases</a:t>
            </a:r>
            <a:endParaRPr lang="en-US" sz="1000" dirty="0"/>
          </a:p>
        </p:txBody>
      </p:sp>
      <p:sp>
        <p:nvSpPr>
          <p:cNvPr id="68" name="Rounded Rectangle 67"/>
          <p:cNvSpPr/>
          <p:nvPr/>
        </p:nvSpPr>
        <p:spPr>
          <a:xfrm>
            <a:off x="1540365" y="5090385"/>
            <a:ext cx="520338" cy="25129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Definitions</a:t>
            </a:r>
            <a:endParaRPr lang="en-US" sz="1000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025505" y="4555772"/>
            <a:ext cx="220784" cy="4811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136246" y="5107609"/>
            <a:ext cx="364410" cy="19281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…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2242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1833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283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U-Turn Arrow 29"/>
          <p:cNvSpPr/>
          <p:nvPr/>
        </p:nvSpPr>
        <p:spPr>
          <a:xfrm>
            <a:off x="6123915" y="5000700"/>
            <a:ext cx="833361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U-Turn Arrow 30"/>
          <p:cNvSpPr/>
          <p:nvPr/>
        </p:nvSpPr>
        <p:spPr>
          <a:xfrm>
            <a:off x="6957277" y="5179829"/>
            <a:ext cx="70516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76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U-Turn Arrow 27"/>
          <p:cNvSpPr/>
          <p:nvPr/>
        </p:nvSpPr>
        <p:spPr>
          <a:xfrm>
            <a:off x="6123915" y="5000700"/>
            <a:ext cx="833361" cy="514382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U-Turn Arrow 28"/>
          <p:cNvSpPr/>
          <p:nvPr/>
        </p:nvSpPr>
        <p:spPr>
          <a:xfrm>
            <a:off x="6957277" y="5179829"/>
            <a:ext cx="705164" cy="409366"/>
          </a:xfrm>
          <a:prstGeom prst="utur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02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U-Turn Arrow 28"/>
          <p:cNvSpPr/>
          <p:nvPr/>
        </p:nvSpPr>
        <p:spPr>
          <a:xfrm>
            <a:off x="6957276" y="5179829"/>
            <a:ext cx="1486075" cy="409366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6096000" y="5023475"/>
            <a:ext cx="1692165" cy="514382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35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U-Turn Arrow 28"/>
          <p:cNvSpPr/>
          <p:nvPr/>
        </p:nvSpPr>
        <p:spPr>
          <a:xfrm>
            <a:off x="6957276" y="5179829"/>
            <a:ext cx="1486075" cy="409366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6096000" y="5023475"/>
            <a:ext cx="1692165" cy="514382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0366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39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U-Turn Arrow 28"/>
          <p:cNvSpPr/>
          <p:nvPr/>
        </p:nvSpPr>
        <p:spPr>
          <a:xfrm>
            <a:off x="6957276" y="5179829"/>
            <a:ext cx="2169841" cy="409366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6096000" y="5023475"/>
            <a:ext cx="2381009" cy="514382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0366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461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U-Turn Arrow 28"/>
          <p:cNvSpPr/>
          <p:nvPr/>
        </p:nvSpPr>
        <p:spPr>
          <a:xfrm>
            <a:off x="6957276" y="5179829"/>
            <a:ext cx="2169841" cy="409366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U-Turn Arrow 27"/>
          <p:cNvSpPr/>
          <p:nvPr/>
        </p:nvSpPr>
        <p:spPr>
          <a:xfrm>
            <a:off x="6096000" y="5023475"/>
            <a:ext cx="2381009" cy="514382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810366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6410" y="5784128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8827017" y="5634522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909764" y="5799524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764" y="5799524"/>
                <a:ext cx="290599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673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>
                    <a:solidFill>
                      <a:srgbClr val="FD87EF"/>
                    </a:solidFill>
                  </a:rPr>
                  <a:t>if</a:t>
                </a:r>
                <a:r>
                  <a:rPr lang="en-US" dirty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>
                    <a:solidFill>
                      <a:srgbClr val="FD87EF"/>
                    </a:solidFill>
                  </a:rPr>
                  <a:t>then</a:t>
                </a:r>
                <a:r>
                  <a:rPr lang="en-US" dirty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>
                  <a:solidFill>
                    <a:srgbClr val="FD87EF"/>
                  </a:solidFill>
                </a:endParaRPr>
              </a:p>
              <a:p>
                <a:r>
                  <a:rPr lang="en-US" dirty="0" smtClean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…</a:t>
                </a: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Oval 32"/>
          <p:cNvSpPr/>
          <p:nvPr/>
        </p:nvSpPr>
        <p:spPr>
          <a:xfrm>
            <a:off x="3000214" y="3587202"/>
            <a:ext cx="356461" cy="42620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ounded Rectangle 58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59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ounded Rectangle 60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ounded Rectangle 62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Text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6" name="Text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9" name="TextBox 6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1" name="TextBox 7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ounded Rectangle 73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6" name="Rounded Rectangle 75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U-Turn Arrow 26"/>
          <p:cNvSpPr/>
          <p:nvPr/>
        </p:nvSpPr>
        <p:spPr>
          <a:xfrm>
            <a:off x="8313374" y="5100666"/>
            <a:ext cx="813743" cy="406354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8775101" y="5650019"/>
            <a:ext cx="455908" cy="542441"/>
          </a:xfrm>
          <a:prstGeom prst="roundRect">
            <a:avLst/>
          </a:prstGeom>
          <a:solidFill>
            <a:srgbClr val="0070C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8853331" y="577499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3331" y="5774990"/>
                <a:ext cx="290599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U-Turn Arrow 25"/>
          <p:cNvSpPr/>
          <p:nvPr/>
        </p:nvSpPr>
        <p:spPr>
          <a:xfrm>
            <a:off x="7480421" y="5041060"/>
            <a:ext cx="971366" cy="510597"/>
          </a:xfrm>
          <a:prstGeom prst="utur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39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we’ll make it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base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: </a:t>
                </a:r>
                <a:r>
                  <a:rPr lang="en-US" dirty="0">
                    <a:solidFill>
                      <a:srgbClr val="0070C0"/>
                    </a:solidFill>
                  </a:rPr>
                  <a:t>We will prove (explicitly, no matter how dumb it may sometimes seem) that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is true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8245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943" y="1"/>
            <a:ext cx="10515600" cy="1022888"/>
          </a:xfrm>
        </p:spPr>
        <p:txBody>
          <a:bodyPr/>
          <a:lstStyle/>
          <a:p>
            <a:pPr algn="ctr"/>
            <a:r>
              <a:rPr lang="en-US" dirty="0" smtClean="0"/>
              <a:t>Jason’s Tree of proof methods™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812224" y="945398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Statement 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6569" y="1418095"/>
            <a:ext cx="898902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40285" y="1402597"/>
            <a:ext cx="972519" cy="4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15540" y="1173997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40" y="1173997"/>
                <a:ext cx="309966" cy="369332"/>
              </a:xfrm>
              <a:prstGeom prst="rect">
                <a:avLst/>
              </a:prstGeom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71561" y="1173997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61" y="1173997"/>
                <a:ext cx="3099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2797445" y="1830048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Universal Statement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6971655" y="1841672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Existential Statement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546888" y="2311742"/>
            <a:ext cx="898902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181527" y="2362112"/>
            <a:ext cx="449451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04969" y="2294997"/>
            <a:ext cx="972519" cy="4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48949" y="2344762"/>
            <a:ext cx="526943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82857" y="2749570"/>
            <a:ext cx="1728061" cy="4571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Universal Proof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86603" y="2211694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603" y="2211694"/>
                <a:ext cx="309966" cy="369332"/>
              </a:xfrm>
              <a:prstGeom prst="rect">
                <a:avLst/>
              </a:prstGeom>
              <a:blipFill>
                <a:blip r:embed="rId4"/>
                <a:stretch>
                  <a:fillRect r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71655" y="2219999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55" y="2219999"/>
                <a:ext cx="309966" cy="369332"/>
              </a:xfrm>
              <a:prstGeom prst="rect">
                <a:avLst/>
              </a:prstGeom>
              <a:blipFill>
                <a:blip r:embed="rId5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185042" y="2219999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042" y="2219999"/>
                <a:ext cx="3099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60557" y="2194258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57" y="2194258"/>
                <a:ext cx="3099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3926721" y="2730198"/>
            <a:ext cx="1728061" cy="457199"/>
          </a:xfrm>
          <a:prstGeom prst="roundRect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Existential Proof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774556" y="3257139"/>
            <a:ext cx="503698" cy="65493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48732" y="3257139"/>
            <a:ext cx="348713" cy="6127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26768" y="3982801"/>
            <a:ext cx="1156235" cy="457199"/>
          </a:xfrm>
          <a:prstGeom prst="roundRect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Constructive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5009508" y="3982800"/>
            <a:ext cx="1156235" cy="457199"/>
          </a:xfrm>
          <a:prstGeom prst="roundRect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</a:t>
            </a:r>
            <a:br>
              <a:rPr lang="en-US" sz="1400" dirty="0" smtClean="0"/>
            </a:br>
            <a:r>
              <a:rPr lang="en-US" sz="1400" dirty="0" smtClean="0"/>
              <a:t>Constructive</a:t>
            </a:r>
            <a:endParaRPr lang="en-US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215540" y="3236255"/>
            <a:ext cx="503698" cy="65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889716" y="3236255"/>
            <a:ext cx="348713" cy="61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010134" y="3982800"/>
            <a:ext cx="1156235" cy="4571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Direct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2431703" y="3959487"/>
            <a:ext cx="1156235" cy="4571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Indirect</a:t>
            </a:r>
            <a:endParaRPr lang="en-US" sz="1400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896569" y="4490369"/>
            <a:ext cx="155632" cy="57760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80944" y="4474903"/>
            <a:ext cx="529691" cy="59307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626985" y="5122874"/>
            <a:ext cx="954758" cy="17839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Contradiction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701322" y="5113073"/>
            <a:ext cx="976557" cy="22860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Contraposition</a:t>
            </a:r>
            <a:endParaRPr lang="en-US" sz="1000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519159" y="4510724"/>
            <a:ext cx="741737" cy="52616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310347" y="4567179"/>
            <a:ext cx="277905" cy="5007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81718" y="4567179"/>
            <a:ext cx="62580" cy="5007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8146" y="5107609"/>
            <a:ext cx="773860" cy="19281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Exhaustion</a:t>
            </a:r>
            <a:endParaRPr lang="en-US" sz="1000" dirty="0"/>
          </a:p>
        </p:txBody>
      </p:sp>
      <p:sp>
        <p:nvSpPr>
          <p:cNvPr id="66" name="Rounded Rectangle 65"/>
          <p:cNvSpPr/>
          <p:nvPr/>
        </p:nvSpPr>
        <p:spPr>
          <a:xfrm>
            <a:off x="907875" y="5107609"/>
            <a:ext cx="555870" cy="19281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Cases</a:t>
            </a:r>
            <a:endParaRPr lang="en-US" sz="1000" dirty="0"/>
          </a:p>
        </p:txBody>
      </p:sp>
      <p:sp>
        <p:nvSpPr>
          <p:cNvPr id="68" name="Rounded Rectangle 67"/>
          <p:cNvSpPr/>
          <p:nvPr/>
        </p:nvSpPr>
        <p:spPr>
          <a:xfrm>
            <a:off x="1540365" y="5090385"/>
            <a:ext cx="520338" cy="251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Definitions</a:t>
            </a:r>
            <a:endParaRPr lang="en-US" sz="1000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025505" y="4555772"/>
            <a:ext cx="220784" cy="4811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136246" y="5107609"/>
            <a:ext cx="364410" cy="19281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…</a:t>
            </a:r>
            <a:endParaRPr lang="en-US" sz="1000" dirty="0"/>
          </a:p>
        </p:txBody>
      </p:sp>
      <p:sp>
        <p:nvSpPr>
          <p:cNvPr id="11" name="Isosceles Triangle 10"/>
          <p:cNvSpPr/>
          <p:nvPr/>
        </p:nvSpPr>
        <p:spPr>
          <a:xfrm>
            <a:off x="6464730" y="2823620"/>
            <a:ext cx="1433594" cy="1743559"/>
          </a:xfrm>
          <a:prstGeom prst="triangle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7911235" y="2862252"/>
            <a:ext cx="1713212" cy="2112704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303306" y="1962907"/>
            <a:ext cx="3057686" cy="2813629"/>
          </a:xfrm>
          <a:prstGeom prst="triangle">
            <a:avLst/>
          </a:prstGeom>
          <a:solidFill>
            <a:srgbClr val="EA9C46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-20581" y="1999128"/>
            <a:ext cx="4897386" cy="3337718"/>
          </a:xfrm>
          <a:prstGeom prst="triangle">
            <a:avLst/>
          </a:prstGeom>
          <a:solidFill>
            <a:srgbClr val="00B050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we’ll make it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base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: </a:t>
                </a:r>
                <a:r>
                  <a:rPr lang="en-US" dirty="0">
                    <a:solidFill>
                      <a:srgbClr val="0070C0"/>
                    </a:solidFill>
                  </a:rPr>
                  <a:t>We will prove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 smtClean="0">
                    <a:solidFill>
                      <a:srgbClr val="00B050"/>
                    </a:solidFill>
                  </a:rPr>
                  <a:t>assume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for</a:t>
                </a:r>
                <a:r>
                  <a:rPr lang="en-US" b="1" i="1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i="1" dirty="0" smtClean="0">
                  <a:solidFill>
                    <a:srgbClr val="00B05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Rounded Rectangle 64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ounded Rectangle 6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ounded Rectangle 7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9" name="TextBox 7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Rounded Rectangle 7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1" name="TextBox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Rounded Rectangle 81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ounded Rectangle 8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4" name="TextBox 8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/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6" name="TextBox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65371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we’ll make it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prove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for</a:t>
                </a:r>
                <a:r>
                  <a:rPr lang="en-US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i="1" dirty="0">
                  <a:solidFill>
                    <a:srgbClr val="00B05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step: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 smtClean="0">
                    <a:solidFill>
                      <a:srgbClr val="FD87EF"/>
                    </a:solidFill>
                  </a:rPr>
                  <a:t>prove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5852141" y="5501897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4622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we’ll make it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prove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Hypothesis: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for</a:t>
                </a:r>
                <a:r>
                  <a:rPr lang="en-US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i="1" dirty="0">
                  <a:solidFill>
                    <a:srgbClr val="00B05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step: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 smtClean="0">
                    <a:solidFill>
                      <a:srgbClr val="FD87EF"/>
                    </a:solidFill>
                  </a:rPr>
                  <a:t>prove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5852141" y="5501897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Curved Up Arrow 27"/>
          <p:cNvSpPr/>
          <p:nvPr/>
        </p:nvSpPr>
        <p:spPr>
          <a:xfrm flipH="1">
            <a:off x="2134123" y="6265461"/>
            <a:ext cx="4417148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895132" y="5549213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369325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604560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we’ll make it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base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 smtClean="0">
                    <a:solidFill>
                      <a:srgbClr val="0070C0"/>
                    </a:solidFill>
                  </a:rPr>
                  <a:t>prove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(</a:t>
                </a:r>
                <a:r>
                  <a:rPr lang="en-US" dirty="0">
                    <a:solidFill>
                      <a:srgbClr val="0070C0"/>
                    </a:solidFill>
                  </a:rPr>
                  <a:t>explicitly, no matter how dumb it may sometimes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seem) that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>
                    <a:solidFill>
                      <a:srgbClr val="00B05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>
                    <a:solidFill>
                      <a:srgbClr val="00B050"/>
                    </a:solidFill>
                  </a:rPr>
                  <a:t>for</a:t>
                </a:r>
                <a:r>
                  <a:rPr lang="en-US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endParaRPr lang="en-US" i="1" dirty="0">
                  <a:solidFill>
                    <a:srgbClr val="00B05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step: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 smtClean="0">
                    <a:solidFill>
                      <a:srgbClr val="FD87EF"/>
                    </a:solidFill>
                  </a:rPr>
                  <a:t>prove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5852141" y="5501897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Curved Up Arrow 27"/>
          <p:cNvSpPr/>
          <p:nvPr/>
        </p:nvSpPr>
        <p:spPr>
          <a:xfrm flipH="1">
            <a:off x="2134123" y="6265461"/>
            <a:ext cx="4417148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1861173" y="5531681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2383607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242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we’ll make it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>
                    <a:solidFill>
                      <a:srgbClr val="0070C0"/>
                    </a:solidFill>
                  </a:rPr>
                  <a:t>base</a:t>
                </a:r>
                <a:r>
                  <a:rPr lang="en-US" dirty="0">
                    <a:solidFill>
                      <a:srgbClr val="0070C0"/>
                    </a:solidFill>
                  </a:rPr>
                  <a:t>: We will prove (explicitly, no matter how dumb it may sometimes seem) that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 smtClean="0">
                    <a:solidFill>
                      <a:srgbClr val="00B050"/>
                    </a:solidFill>
                  </a:rPr>
                  <a:t>assume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for</a:t>
                </a:r>
                <a:r>
                  <a:rPr lang="en-US" b="1" i="1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step: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 smtClean="0">
                    <a:solidFill>
                      <a:srgbClr val="FD87EF"/>
                    </a:solidFill>
                  </a:rPr>
                  <a:t>prove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5852141" y="5501897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Curved Up Arrow 27"/>
          <p:cNvSpPr/>
          <p:nvPr/>
        </p:nvSpPr>
        <p:spPr>
          <a:xfrm flipH="1">
            <a:off x="3213631" y="6265461"/>
            <a:ext cx="3337640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45171" y="5485230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3212293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30403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we’ll make it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base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 smtClean="0">
                    <a:solidFill>
                      <a:srgbClr val="0070C0"/>
                    </a:solidFill>
                  </a:rPr>
                  <a:t>prove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(</a:t>
                </a:r>
                <a:r>
                  <a:rPr lang="en-US" dirty="0">
                    <a:solidFill>
                      <a:srgbClr val="0070C0"/>
                    </a:solidFill>
                  </a:rPr>
                  <a:t>explicitly, no matter how dumb it may sometimes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seem) that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 smtClean="0">
                    <a:solidFill>
                      <a:srgbClr val="00B050"/>
                    </a:solidFill>
                  </a:rPr>
                  <a:t>assume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for</a:t>
                </a:r>
                <a:r>
                  <a:rPr lang="en-US" b="1" i="1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step: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 smtClean="0">
                    <a:solidFill>
                      <a:srgbClr val="FD87EF"/>
                    </a:solidFill>
                  </a:rPr>
                  <a:t>prove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00B05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chemeClr val="bg1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7030A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5852141" y="5501897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Curved Up Arrow 27"/>
          <p:cNvSpPr/>
          <p:nvPr/>
        </p:nvSpPr>
        <p:spPr>
          <a:xfrm flipH="1">
            <a:off x="3213631" y="6265461"/>
            <a:ext cx="3337640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2645171" y="5516237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3212293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66794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How we’ll make it work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0070C0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0070C0"/>
                    </a:solidFill>
                  </a:rPr>
                  <a:t>base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: We will </a:t>
                </a:r>
                <a:r>
                  <a:rPr lang="en-US" b="1" i="1" u="sng" dirty="0" smtClean="0">
                    <a:solidFill>
                      <a:srgbClr val="0070C0"/>
                    </a:solidFill>
                  </a:rPr>
                  <a:t>prove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 (</a:t>
                </a:r>
                <a:r>
                  <a:rPr lang="en-US" dirty="0">
                    <a:solidFill>
                      <a:srgbClr val="0070C0"/>
                    </a:solidFill>
                  </a:rPr>
                  <a:t>explicitly, no matter how dumb it may sometimes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seem) that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 smtClean="0">
                  <a:solidFill>
                    <a:srgbClr val="0070C0"/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00B050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00B050"/>
                    </a:solidFill>
                  </a:rPr>
                  <a:t>hypothesis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: We will </a:t>
                </a:r>
                <a:r>
                  <a:rPr lang="en-US" b="1" i="1" u="sng" dirty="0" smtClean="0">
                    <a:solidFill>
                      <a:srgbClr val="00B050"/>
                    </a:solidFill>
                  </a:rPr>
                  <a:t>assume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i="1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for</a:t>
                </a:r>
                <a:r>
                  <a:rPr lang="en-US" b="1" i="1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i="1" dirty="0" smtClean="0">
                    <a:solidFill>
                      <a:srgbClr val="00B050"/>
                    </a:solidFill>
                  </a:rPr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D87EF"/>
                    </a:solidFill>
                  </a:rPr>
                  <a:t>Inductive 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step: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We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will </a:t>
                </a:r>
                <a:r>
                  <a:rPr lang="en-US" b="1" i="1" u="sng" dirty="0" smtClean="0">
                    <a:solidFill>
                      <a:srgbClr val="FD87EF"/>
                    </a:solidFill>
                  </a:rPr>
                  <a:t>prove 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that if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holds, then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holds.</a:t>
                </a:r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So everything falls into place!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i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FF0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5" name="Straight Arrow Connector 54"/>
          <p:cNvCxnSpPr/>
          <p:nvPr/>
        </p:nvCxnSpPr>
        <p:spPr>
          <a:xfrm>
            <a:off x="2134123" y="5285511"/>
            <a:ext cx="708417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47" y="4916179"/>
                <a:ext cx="1791914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272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Rounded Rectangle 56"/>
          <p:cNvSpPr/>
          <p:nvPr/>
        </p:nvSpPr>
        <p:spPr>
          <a:xfrm>
            <a:off x="7990893" y="5439613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ight Arrow 57"/>
          <p:cNvSpPr/>
          <p:nvPr/>
        </p:nvSpPr>
        <p:spPr>
          <a:xfrm>
            <a:off x="6431751" y="5844615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28" name="Curved Up Arrow 27"/>
          <p:cNvSpPr/>
          <p:nvPr/>
        </p:nvSpPr>
        <p:spPr>
          <a:xfrm>
            <a:off x="6551271" y="6265461"/>
            <a:ext cx="2106954" cy="477663"/>
          </a:xfrm>
          <a:prstGeom prst="curvedUp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>
            <a:off x="5903515" y="5485230"/>
            <a:ext cx="1421306" cy="810003"/>
          </a:xfrm>
          <a:prstGeom prst="roundRect">
            <a:avLst/>
          </a:prstGeom>
          <a:solidFill>
            <a:srgbClr val="FD87EF">
              <a:alpha val="30196"/>
            </a:srgbClr>
          </a:solidFill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8512969" y="5825564"/>
            <a:ext cx="337301" cy="184117"/>
          </a:xfrm>
          <a:prstGeom prst="rightArrow">
            <a:avLst/>
          </a:prstGeom>
          <a:solidFill>
            <a:srgbClr val="FD87EF"/>
          </a:solidFill>
          <a:ln>
            <a:solidFill>
              <a:srgbClr val="FB35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4" name="TextBox 3"/>
          <p:cNvSpPr txBox="1"/>
          <p:nvPr/>
        </p:nvSpPr>
        <p:spPr>
          <a:xfrm>
            <a:off x="9853565" y="5075165"/>
            <a:ext cx="1943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(We fast-forwarded here; time is of the essence!)</a:t>
            </a:r>
            <a:endParaRPr 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6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Our first inductive proof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prove that the sum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numbers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Symbolically: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1+2+3+…+(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−1)+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/>
          <p:cNvSpPr/>
          <p:nvPr/>
        </p:nvSpPr>
        <p:spPr>
          <a:xfrm rot="16200000">
            <a:off x="4991775" y="1707859"/>
            <a:ext cx="427931" cy="4048444"/>
          </a:xfrm>
          <a:prstGeom prst="leftBrace">
            <a:avLst>
              <a:gd name="adj1" fmla="val 8333"/>
              <a:gd name="adj2" fmla="val 49237"/>
            </a:avLst>
          </a:prstGeom>
          <a:noFill/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4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base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, we will </a:t>
                </a:r>
                <a:r>
                  <a:rPr lang="en-US" b="1" dirty="0" smtClean="0">
                    <a:solidFill>
                      <a:srgbClr val="FFC000"/>
                    </a:solidFill>
                  </a:rPr>
                  <a:t>prove</a:t>
                </a:r>
                <a:r>
                  <a:rPr lang="en-US" b="1" dirty="0" smtClean="0"/>
                  <a:t> </a:t>
                </a:r>
                <a:r>
                  <a:rPr lang="en-US" dirty="0" smtClean="0"/>
                  <a:t>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 smtClean="0"/>
                  <a:t> holds</a:t>
                </a:r>
              </a:p>
              <a:p>
                <a:pPr marL="0" indent="0" algn="ctr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0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>
                    <a:solidFill>
                      <a:srgbClr val="FF0000"/>
                    </a:solidFill>
                  </a:rPr>
                  <a:t>LHS: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0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nary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(recall this fact from our sequences lecture)</a:t>
                </a:r>
              </a:p>
              <a:p>
                <a:r>
                  <a:rPr lang="en-US" dirty="0" smtClean="0">
                    <a:solidFill>
                      <a:srgbClr val="00B050"/>
                    </a:solidFill>
                  </a:rPr>
                  <a:t>RHS: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+1)</m:t>
                        </m:r>
                      </m:num>
                      <m:den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0</m:t>
                    </m:r>
                  </m:oMath>
                </a14:m>
                <a:endParaRPr lang="en-US" dirty="0" smtClean="0">
                  <a:solidFill>
                    <a:srgbClr val="00B050"/>
                  </a:solidFill>
                </a:endParaRPr>
              </a:p>
              <a:p>
                <a:r>
                  <a:rPr lang="en-US" dirty="0" smtClean="0"/>
                  <a:t>Since LHS = RHS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 smtClean="0"/>
                  <a:t>,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0" i="0" dirty="0" smtClean="0">
                    <a:solidFill>
                      <a:srgbClr val="EA9C46"/>
                    </a:solidFill>
                    <a:latin typeface="Calibri" charset="0"/>
                    <a:ea typeface="Calibri" charset="0"/>
                    <a:cs typeface="Calibri" charset="0"/>
                  </a:rPr>
                  <a:t>has been proven true</a:t>
                </a:r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.</a:t>
                </a:r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b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525506" y="2621945"/>
            <a:ext cx="1115878" cy="13793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loud Callout 6"/>
              <p:cNvSpPr/>
              <p:nvPr/>
            </p:nvSpPr>
            <p:spPr>
              <a:xfrm>
                <a:off x="8152108" y="1182889"/>
                <a:ext cx="3425125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loud Callout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08" y="1182889"/>
                <a:ext cx="3425125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5563247" y="2874935"/>
            <a:ext cx="37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?</a:t>
            </a:r>
            <a:endParaRPr lang="en-US" dirty="0">
              <a:solidFill>
                <a:srgbClr val="FFC00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603643" y="2192267"/>
            <a:ext cx="1037741" cy="6826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7874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Hypothesis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r>
                  <a:rPr lang="en-US" dirty="0" smtClean="0"/>
                  <a:t>, we </a:t>
                </a:r>
                <a:r>
                  <a:rPr lang="en-US" b="1" dirty="0" smtClean="0">
                    <a:solidFill>
                      <a:srgbClr val="FFC000"/>
                    </a:solidFill>
                  </a:rPr>
                  <a:t>assume</a:t>
                </a:r>
                <a:r>
                  <a:rPr lang="en-US" dirty="0" smtClean="0"/>
                  <a:t> that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1" dirty="0" smtClean="0">
                    <a:solidFill>
                      <a:srgbClr val="FFC000"/>
                    </a:solidFill>
                  </a:rPr>
                  <a:t>is true</a:t>
                </a:r>
                <a:r>
                  <a:rPr lang="en-US" dirty="0" smtClean="0"/>
                  <a:t>: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solidFill>
                            <a:srgbClr val="EA9C4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Inductive Hypothesis done!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>
            <a:off x="5060197" y="2286000"/>
            <a:ext cx="596684" cy="75166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loud Callout 5"/>
              <p:cNvSpPr/>
              <p:nvPr/>
            </p:nvSpPr>
            <p:spPr>
              <a:xfrm>
                <a:off x="8152108" y="1182889"/>
                <a:ext cx="3425125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>
                    <a:solidFill>
                      <a:schemeClr val="tx1"/>
                    </a:solidFill>
                  </a:rPr>
                  <a:t>Remember: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loud Callout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108" y="1182889"/>
                <a:ext cx="3425125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56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943" y="1"/>
            <a:ext cx="10515600" cy="1022888"/>
          </a:xfrm>
        </p:spPr>
        <p:txBody>
          <a:bodyPr/>
          <a:lstStyle/>
          <a:p>
            <a:pPr algn="ctr"/>
            <a:r>
              <a:rPr lang="en-US" dirty="0" smtClean="0"/>
              <a:t>Jason’s Tree of proof methods™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812224" y="945398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Statement 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6569" y="1418095"/>
            <a:ext cx="898902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40285" y="1402597"/>
            <a:ext cx="972519" cy="4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15540" y="1173997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40" y="1173997"/>
                <a:ext cx="309966" cy="369332"/>
              </a:xfrm>
              <a:prstGeom prst="rect">
                <a:avLst/>
              </a:prstGeom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71561" y="1173997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61" y="1173997"/>
                <a:ext cx="3099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2797445" y="1830048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Universal Statement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6971655" y="1841672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Existential Statement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546888" y="2311742"/>
            <a:ext cx="898902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181527" y="2362112"/>
            <a:ext cx="449451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04969" y="2294997"/>
            <a:ext cx="972519" cy="4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48949" y="2344762"/>
            <a:ext cx="526943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82857" y="2749570"/>
            <a:ext cx="1728061" cy="4571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Universal Proof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86603" y="2211694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603" y="2211694"/>
                <a:ext cx="309966" cy="369332"/>
              </a:xfrm>
              <a:prstGeom prst="rect">
                <a:avLst/>
              </a:prstGeom>
              <a:blipFill>
                <a:blip r:embed="rId4"/>
                <a:stretch>
                  <a:fillRect r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71655" y="2219999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55" y="2219999"/>
                <a:ext cx="309966" cy="369332"/>
              </a:xfrm>
              <a:prstGeom prst="rect">
                <a:avLst/>
              </a:prstGeom>
              <a:blipFill>
                <a:blip r:embed="rId5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185042" y="2219999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042" y="2219999"/>
                <a:ext cx="3099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60557" y="2194258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57" y="2194258"/>
                <a:ext cx="3099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3926721" y="2730198"/>
            <a:ext cx="1728061" cy="457199"/>
          </a:xfrm>
          <a:prstGeom prst="roundRect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Existential Proof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774556" y="3257139"/>
            <a:ext cx="503698" cy="65493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48732" y="3257139"/>
            <a:ext cx="348713" cy="6127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26768" y="3982801"/>
            <a:ext cx="1156235" cy="457199"/>
          </a:xfrm>
          <a:prstGeom prst="roundRect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Constructive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5009508" y="3982800"/>
            <a:ext cx="1156235" cy="457199"/>
          </a:xfrm>
          <a:prstGeom prst="roundRect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</a:t>
            </a:r>
            <a:br>
              <a:rPr lang="en-US" sz="1400" dirty="0" smtClean="0"/>
            </a:br>
            <a:r>
              <a:rPr lang="en-US" sz="1400" dirty="0" smtClean="0"/>
              <a:t>Constructive</a:t>
            </a:r>
            <a:endParaRPr lang="en-US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215540" y="3236255"/>
            <a:ext cx="503698" cy="65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889716" y="3236255"/>
            <a:ext cx="348713" cy="61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010134" y="3982800"/>
            <a:ext cx="1156235" cy="4571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Direct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2431703" y="3959487"/>
            <a:ext cx="1156235" cy="4571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Indirect</a:t>
            </a:r>
            <a:endParaRPr lang="en-US" sz="1400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896569" y="4490369"/>
            <a:ext cx="155632" cy="57760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80944" y="4474903"/>
            <a:ext cx="529691" cy="59307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626985" y="5122874"/>
            <a:ext cx="954758" cy="17839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Contradiction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701322" y="5113073"/>
            <a:ext cx="976557" cy="22860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Contraposition</a:t>
            </a:r>
            <a:endParaRPr lang="en-US" sz="1000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519159" y="4510724"/>
            <a:ext cx="741737" cy="52616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310347" y="4567179"/>
            <a:ext cx="277905" cy="5007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81718" y="4567179"/>
            <a:ext cx="62580" cy="5007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8146" y="5107609"/>
            <a:ext cx="773860" cy="19281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Exhaustion</a:t>
            </a:r>
            <a:endParaRPr lang="en-US" sz="1000" dirty="0"/>
          </a:p>
        </p:txBody>
      </p:sp>
      <p:sp>
        <p:nvSpPr>
          <p:cNvPr id="66" name="Rounded Rectangle 65"/>
          <p:cNvSpPr/>
          <p:nvPr/>
        </p:nvSpPr>
        <p:spPr>
          <a:xfrm>
            <a:off x="907875" y="5107609"/>
            <a:ext cx="555870" cy="19281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Cases</a:t>
            </a:r>
            <a:endParaRPr lang="en-US" sz="1000" dirty="0"/>
          </a:p>
        </p:txBody>
      </p:sp>
      <p:sp>
        <p:nvSpPr>
          <p:cNvPr id="68" name="Rounded Rectangle 67"/>
          <p:cNvSpPr/>
          <p:nvPr/>
        </p:nvSpPr>
        <p:spPr>
          <a:xfrm>
            <a:off x="1540365" y="5090385"/>
            <a:ext cx="520338" cy="251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Definitions</a:t>
            </a:r>
            <a:endParaRPr lang="en-US" sz="1000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025505" y="4555772"/>
            <a:ext cx="220784" cy="4811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136246" y="5107609"/>
            <a:ext cx="364410" cy="19281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…</a:t>
            </a:r>
            <a:endParaRPr lang="en-US" sz="1000" dirty="0"/>
          </a:p>
        </p:txBody>
      </p:sp>
      <p:sp>
        <p:nvSpPr>
          <p:cNvPr id="11" name="Isosceles Triangle 10"/>
          <p:cNvSpPr/>
          <p:nvPr/>
        </p:nvSpPr>
        <p:spPr>
          <a:xfrm>
            <a:off x="6464730" y="2823620"/>
            <a:ext cx="1433594" cy="1743559"/>
          </a:xfrm>
          <a:prstGeom prst="triangle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7911235" y="2862252"/>
            <a:ext cx="1713212" cy="2112704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303306" y="1962907"/>
            <a:ext cx="3057686" cy="2813629"/>
          </a:xfrm>
          <a:prstGeom prst="triangle">
            <a:avLst/>
          </a:prstGeom>
          <a:solidFill>
            <a:srgbClr val="EA9C46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-20581" y="1999128"/>
            <a:ext cx="4897386" cy="3337718"/>
          </a:xfrm>
          <a:prstGeom prst="triangle">
            <a:avLst/>
          </a:prstGeom>
          <a:solidFill>
            <a:srgbClr val="00B050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36246" y="4474903"/>
            <a:ext cx="631580" cy="961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431703" y="5487350"/>
            <a:ext cx="979215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Induction</a:t>
            </a:r>
            <a:endParaRPr lang="en-US" sz="1400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2137152" y="5767524"/>
            <a:ext cx="449451" cy="387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9" idx="0"/>
          </p:cNvCxnSpPr>
          <p:nvPr/>
        </p:nvCxnSpPr>
        <p:spPr>
          <a:xfrm flipH="1">
            <a:off x="2587412" y="5765844"/>
            <a:ext cx="111300" cy="436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52201" y="5813324"/>
            <a:ext cx="155396" cy="380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377799" y="5766921"/>
            <a:ext cx="450282" cy="300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1494710" y="6193636"/>
            <a:ext cx="759742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Weak</a:t>
            </a:r>
            <a:br>
              <a:rPr lang="en-US" sz="1000" dirty="0" smtClean="0"/>
            </a:br>
            <a:r>
              <a:rPr lang="en-US" sz="1000" dirty="0" smtClean="0"/>
              <a:t>(Classical)</a:t>
            </a:r>
            <a:endParaRPr lang="en-US" sz="1000" dirty="0"/>
          </a:p>
        </p:txBody>
      </p:sp>
      <p:sp>
        <p:nvSpPr>
          <p:cNvPr id="59" name="Rounded Rectangle 58"/>
          <p:cNvSpPr/>
          <p:nvPr/>
        </p:nvSpPr>
        <p:spPr>
          <a:xfrm>
            <a:off x="2278254" y="6202462"/>
            <a:ext cx="618315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Strong</a:t>
            </a:r>
            <a:endParaRPr lang="en-US" sz="1000" dirty="0"/>
          </a:p>
        </p:txBody>
      </p:sp>
      <p:sp>
        <p:nvSpPr>
          <p:cNvPr id="60" name="Rounded Rectangle 59"/>
          <p:cNvSpPr/>
          <p:nvPr/>
        </p:nvSpPr>
        <p:spPr>
          <a:xfrm>
            <a:off x="2909889" y="6216950"/>
            <a:ext cx="800746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Structural</a:t>
            </a:r>
            <a:endParaRPr lang="en-US" sz="1000" dirty="0"/>
          </a:p>
        </p:txBody>
      </p:sp>
      <p:sp>
        <p:nvSpPr>
          <p:cNvPr id="63" name="Rounded Rectangle 62"/>
          <p:cNvSpPr/>
          <p:nvPr/>
        </p:nvSpPr>
        <p:spPr>
          <a:xfrm>
            <a:off x="3761218" y="6084435"/>
            <a:ext cx="908643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Constructive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21618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 smtClean="0"/>
                  <a:t>, we will </a:t>
                </a:r>
                <a:r>
                  <a:rPr lang="en-US" b="1" dirty="0" smtClean="0">
                    <a:solidFill>
                      <a:srgbClr val="FFC000"/>
                    </a:solidFill>
                  </a:rPr>
                  <a:t>prove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is true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 rot="16200000">
            <a:off x="5638800" y="1704551"/>
            <a:ext cx="914400" cy="62666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231905" y="5630713"/>
            <a:ext cx="387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This is our goal!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28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 smtClean="0"/>
                  <a:t>, we will </a:t>
                </a:r>
                <a:r>
                  <a:rPr lang="en-US" b="1" dirty="0" smtClean="0">
                    <a:solidFill>
                      <a:srgbClr val="FFC000"/>
                    </a:solidFill>
                  </a:rPr>
                  <a:t>prove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is true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U-Turn Arrow 16"/>
          <p:cNvSpPr/>
          <p:nvPr/>
        </p:nvSpPr>
        <p:spPr>
          <a:xfrm>
            <a:off x="4649492" y="2963189"/>
            <a:ext cx="4153545" cy="599585"/>
          </a:xfrm>
          <a:prstGeom prst="uturnArrow">
            <a:avLst/>
          </a:prstGeom>
          <a:solidFill>
            <a:srgbClr val="FD87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35C2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>
            <a:off x="4130297" y="2580590"/>
            <a:ext cx="3572359" cy="920184"/>
          </a:xfrm>
          <a:prstGeom prst="uturnArrow">
            <a:avLst/>
          </a:prstGeom>
          <a:solidFill>
            <a:srgbClr val="FD87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35C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6562" y="2559003"/>
                <a:ext cx="1429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002060"/>
                    </a:solidFill>
                  </a:rPr>
                  <a:t>Just adding 1 to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1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62" y="2559003"/>
                <a:ext cx="1429703" cy="276999"/>
              </a:xfrm>
              <a:prstGeom prst="rect">
                <a:avLst/>
              </a:prstGeom>
              <a:blipFill>
                <a:blip r:embed="rId3"/>
                <a:stretch>
                  <a:fillRect l="-427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49641" y="2917571"/>
                <a:ext cx="17532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002060"/>
                    </a:solidFill>
                  </a:rPr>
                  <a:t>Just adding 1 to </a:t>
                </a:r>
                <a14:m>
                  <m:oMath xmlns:m="http://schemas.openxmlformats.org/officeDocument/2006/math"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41" y="2917571"/>
                <a:ext cx="1753246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5638800" y="1704551"/>
            <a:ext cx="914400" cy="62666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31905" y="5630713"/>
            <a:ext cx="387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This is our goal!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>
                    <a:solidFill>
                      <a:srgbClr val="00B050"/>
                    </a:solidFill>
                  </a:rPr>
                  <a:t>Given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is true</a:t>
                </a:r>
                <a:r>
                  <a:rPr lang="en-US" dirty="0" smtClean="0"/>
                  <a:t>, we will </a:t>
                </a:r>
                <a:r>
                  <a:rPr lang="en-US" b="1" dirty="0" smtClean="0">
                    <a:solidFill>
                      <a:srgbClr val="FFC000"/>
                    </a:solidFill>
                  </a:rPr>
                  <a:t>prove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is true</a:t>
                </a:r>
                <a:r>
                  <a:rPr lang="en-US" dirty="0" smtClean="0"/>
                  <a:t>.</a:t>
                </a:r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rgbClr val="FFC000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r>
                  <a:rPr lang="en-US" dirty="0" smtClean="0"/>
                  <a:t>Let’s prove it, then!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95368"/>
                <a:ext cx="10515600" cy="4351338"/>
              </a:xfrm>
              <a:blipFill rotWithShape="0"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U-Turn Arrow 16"/>
          <p:cNvSpPr/>
          <p:nvPr/>
        </p:nvSpPr>
        <p:spPr>
          <a:xfrm>
            <a:off x="4649492" y="2963189"/>
            <a:ext cx="4153545" cy="599585"/>
          </a:xfrm>
          <a:prstGeom prst="uturnArrow">
            <a:avLst/>
          </a:prstGeom>
          <a:solidFill>
            <a:srgbClr val="FD87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35C2"/>
              </a:solidFill>
            </a:endParaRPr>
          </a:p>
        </p:txBody>
      </p:sp>
      <p:sp>
        <p:nvSpPr>
          <p:cNvPr id="15" name="U-Turn Arrow 14"/>
          <p:cNvSpPr/>
          <p:nvPr/>
        </p:nvSpPr>
        <p:spPr>
          <a:xfrm>
            <a:off x="4130297" y="2580590"/>
            <a:ext cx="3572359" cy="920184"/>
          </a:xfrm>
          <a:prstGeom prst="uturnArrow">
            <a:avLst/>
          </a:prstGeom>
          <a:solidFill>
            <a:srgbClr val="FD87E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B35C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296562" y="2559003"/>
                <a:ext cx="142970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 smtClean="0">
                    <a:solidFill>
                      <a:srgbClr val="002060"/>
                    </a:solidFill>
                  </a:rPr>
                  <a:t>Just adding 1 to </a:t>
                </a:r>
                <a14:m>
                  <m:oMath xmlns:m="http://schemas.openxmlformats.org/officeDocument/2006/math">
                    <m:r>
                      <a:rPr lang="en-US" sz="12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endParaRPr lang="en-US" sz="12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62" y="2559003"/>
                <a:ext cx="1429703" cy="276999"/>
              </a:xfrm>
              <a:prstGeom prst="rect">
                <a:avLst/>
              </a:prstGeom>
              <a:blipFill>
                <a:blip r:embed="rId3"/>
                <a:stretch>
                  <a:fillRect l="-427"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49641" y="2917571"/>
                <a:ext cx="175324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b="1" dirty="0" smtClean="0">
                    <a:solidFill>
                      <a:srgbClr val="002060"/>
                    </a:solidFill>
                  </a:rPr>
                  <a:t>Just adding 1 to </a:t>
                </a:r>
                <a14:m>
                  <m:oMath xmlns:m="http://schemas.openxmlformats.org/officeDocument/2006/math"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000" b="1" i="1" dirty="0" smtClean="0">
                        <a:solidFill>
                          <a:srgbClr val="002060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sz="1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641" y="2917571"/>
                <a:ext cx="1753246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/>
          <p:cNvSpPr/>
          <p:nvPr/>
        </p:nvSpPr>
        <p:spPr>
          <a:xfrm rot="16200000">
            <a:off x="5638800" y="1704551"/>
            <a:ext cx="914400" cy="6266603"/>
          </a:xfrm>
          <a:prstGeom prst="leftBrac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231905" y="5630713"/>
            <a:ext cx="3871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This is our goal!</a:t>
            </a:r>
            <a:endParaRPr lang="en-US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47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step, contd.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Starting from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LHS</a:t>
                </a:r>
                <a:r>
                  <a:rPr lang="en-US" dirty="0" smtClean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=1+2+…+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/>
              <p:cNvSpPr/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loud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863" y="193419"/>
                <a:ext cx="3293389" cy="1960536"/>
              </a:xfrm>
              <a:prstGeom prst="cloudCallout">
                <a:avLst>
                  <a:gd name="adj1" fmla="val -70819"/>
                  <a:gd name="adj2" fmla="val 39575"/>
                </a:avLst>
              </a:prstGeom>
              <a:blipFill rotWithShape="0"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397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step, contd.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Starting from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LHS</a:t>
                </a:r>
                <a:r>
                  <a:rPr lang="en-US" dirty="0" smtClean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(1)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pPr marL="0" indent="0" algn="ctr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/>
              <p:cNvSpPr/>
              <p:nvPr/>
            </p:nvSpPr>
            <p:spPr>
              <a:xfrm>
                <a:off x="8446576" y="221994"/>
                <a:ext cx="3293389" cy="1960536"/>
              </a:xfrm>
              <a:prstGeom prst="cloudCallout">
                <a:avLst>
                  <a:gd name="adj1" fmla="val -116231"/>
                  <a:gd name="adj2" fmla="val 3206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loud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576" y="221994"/>
                <a:ext cx="3293389" cy="1960536"/>
              </a:xfrm>
              <a:prstGeom prst="cloudCallout">
                <a:avLst>
                  <a:gd name="adj1" fmla="val -116231"/>
                  <a:gd name="adj2" fmla="val 3206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3727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step, contd.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Starting from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LHS</a:t>
                </a:r>
                <a:r>
                  <a:rPr lang="en-US" dirty="0" smtClean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(1)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From the Inductive Hypothesis</a:t>
                </a:r>
                <a:r>
                  <a:rPr lang="en-US" dirty="0" smtClean="0"/>
                  <a:t>, we have that</a:t>
                </a:r>
              </a:p>
              <a:p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(2)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/>
              <p:cNvSpPr/>
              <p:nvPr/>
            </p:nvSpPr>
            <p:spPr>
              <a:xfrm>
                <a:off x="8446576" y="221994"/>
                <a:ext cx="3293389" cy="1960536"/>
              </a:xfrm>
              <a:prstGeom prst="cloudCallout">
                <a:avLst>
                  <a:gd name="adj1" fmla="val -116231"/>
                  <a:gd name="adj2" fmla="val 3206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loud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576" y="221994"/>
                <a:ext cx="3293389" cy="1960536"/>
              </a:xfrm>
              <a:prstGeom prst="cloudCallout">
                <a:avLst>
                  <a:gd name="adj1" fmla="val -116231"/>
                  <a:gd name="adj2" fmla="val 3206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8425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step, contd.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Starting from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LHS</a:t>
                </a:r>
                <a:r>
                  <a:rPr lang="en-US" dirty="0" smtClean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(1)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From the Inductive Hypothesis</a:t>
                </a:r>
                <a:r>
                  <a:rPr lang="en-US" dirty="0" smtClean="0"/>
                  <a:t>, we have that</a:t>
                </a:r>
              </a:p>
              <a:p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(2)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/>
              <p:cNvSpPr/>
              <p:nvPr/>
            </p:nvSpPr>
            <p:spPr>
              <a:xfrm>
                <a:off x="8446576" y="221994"/>
                <a:ext cx="3293389" cy="1960536"/>
              </a:xfrm>
              <a:prstGeom prst="cloudCallout">
                <a:avLst>
                  <a:gd name="adj1" fmla="val -116231"/>
                  <a:gd name="adj2" fmla="val 3206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loud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576" y="221994"/>
                <a:ext cx="3293389" cy="1960536"/>
              </a:xfrm>
              <a:prstGeom prst="cloudCallout">
                <a:avLst>
                  <a:gd name="adj1" fmla="val -116231"/>
                  <a:gd name="adj2" fmla="val 3206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5114441" y="3750590"/>
            <a:ext cx="1658318" cy="1348352"/>
          </a:xfrm>
          <a:prstGeom prst="straightConnector1">
            <a:avLst/>
          </a:prstGeom>
          <a:ln>
            <a:solidFill>
              <a:srgbClr val="FD87E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269783" y="4889715"/>
            <a:ext cx="953146" cy="1193370"/>
          </a:xfrm>
          <a:prstGeom prst="ellipse">
            <a:avLst/>
          </a:prstGeom>
          <a:noFill/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72759" y="2616630"/>
            <a:ext cx="953146" cy="1193370"/>
          </a:xfrm>
          <a:prstGeom prst="ellipse">
            <a:avLst/>
          </a:prstGeom>
          <a:noFill/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3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step, contd.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Starting from the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LHS</a:t>
                </a:r>
                <a:r>
                  <a:rPr lang="en-US" dirty="0" smtClean="0"/>
                  <a:t> of the relation to prove, we have:</a:t>
                </a:r>
                <a:endParaRPr lang="en-US" i="1" dirty="0"/>
              </a:p>
              <a:p>
                <a:pPr marL="0" indent="0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1+2+…+</m:t>
                      </m:r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(1)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 smtClean="0">
                    <a:solidFill>
                      <a:srgbClr val="FF0000"/>
                    </a:solidFill>
                  </a:rPr>
                  <a:t>From the Inductive Hypothesis</a:t>
                </a:r>
                <a:r>
                  <a:rPr lang="en-US" dirty="0" smtClean="0"/>
                  <a:t>, we have that</a:t>
                </a:r>
              </a:p>
              <a:p>
                <a:endParaRPr lang="en-US" b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(2)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Substituting (2) into (1) yields (next slide):</a:t>
                </a:r>
              </a:p>
              <a:p>
                <a:pPr marL="0" indent="0" algn="ctr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12" t="-2661" b="-3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loud Callout 3"/>
              <p:cNvSpPr/>
              <p:nvPr/>
            </p:nvSpPr>
            <p:spPr>
              <a:xfrm>
                <a:off x="8446576" y="221994"/>
                <a:ext cx="3293389" cy="1960536"/>
              </a:xfrm>
              <a:prstGeom prst="cloudCallout">
                <a:avLst>
                  <a:gd name="adj1" fmla="val -116231"/>
                  <a:gd name="adj2" fmla="val 32065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+1)(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+2)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Cloud Callou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6576" y="221994"/>
                <a:ext cx="3293389" cy="1960536"/>
              </a:xfrm>
              <a:prstGeom prst="cloudCallout">
                <a:avLst>
                  <a:gd name="adj1" fmla="val -116231"/>
                  <a:gd name="adj2" fmla="val 32065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 flipV="1">
            <a:off x="5114441" y="3750590"/>
            <a:ext cx="1658318" cy="1348352"/>
          </a:xfrm>
          <a:prstGeom prst="straightConnector1">
            <a:avLst/>
          </a:prstGeom>
          <a:ln>
            <a:solidFill>
              <a:srgbClr val="FD87EF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/>
        </p:nvSpPr>
        <p:spPr>
          <a:xfrm>
            <a:off x="4347275" y="4750230"/>
            <a:ext cx="953146" cy="1193370"/>
          </a:xfrm>
          <a:prstGeom prst="ellipse">
            <a:avLst/>
          </a:prstGeom>
          <a:noFill/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772759" y="2616630"/>
            <a:ext cx="953146" cy="1193370"/>
          </a:xfrm>
          <a:prstGeom prst="ellipse">
            <a:avLst/>
          </a:prstGeom>
          <a:noFill/>
          <a:ln>
            <a:solidFill>
              <a:srgbClr val="FD87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9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step, contd.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1⋅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𝑅𝐻𝑆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5642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step, contd.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1⋅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𝑅𝐻𝑆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So,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true,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/>
                  <a:t> was also proven true.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28" b="-3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186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7943" y="1"/>
            <a:ext cx="10515600" cy="1022888"/>
          </a:xfrm>
        </p:spPr>
        <p:txBody>
          <a:bodyPr/>
          <a:lstStyle/>
          <a:p>
            <a:pPr algn="ctr"/>
            <a:r>
              <a:rPr lang="en-US" dirty="0" smtClean="0"/>
              <a:t>Jason’s Tree of proof methods™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4812224" y="945398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Statement 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3936569" y="1418095"/>
            <a:ext cx="898902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6540285" y="1402597"/>
            <a:ext cx="972519" cy="4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215540" y="1173997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5540" y="1173997"/>
                <a:ext cx="309966" cy="369332"/>
              </a:xfrm>
              <a:prstGeom prst="rect">
                <a:avLst/>
              </a:prstGeom>
              <a:blipFill>
                <a:blip r:embed="rId2"/>
                <a:stretch>
                  <a:fillRect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71561" y="1173997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1561" y="1173997"/>
                <a:ext cx="30996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2797445" y="1830048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Universal Statement</a:t>
            </a:r>
            <a:endParaRPr lang="en-US" sz="1400" dirty="0"/>
          </a:p>
        </p:txBody>
      </p:sp>
      <p:sp>
        <p:nvSpPr>
          <p:cNvPr id="13" name="Rounded Rectangle 12"/>
          <p:cNvSpPr/>
          <p:nvPr/>
        </p:nvSpPr>
        <p:spPr>
          <a:xfrm>
            <a:off x="6971655" y="1841672"/>
            <a:ext cx="1728061" cy="4571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Existential Statement</a:t>
            </a:r>
            <a:endParaRPr lang="en-US" sz="1400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>
            <a:off x="2546888" y="2311742"/>
            <a:ext cx="898902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7181527" y="2362112"/>
            <a:ext cx="449451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604969" y="2294997"/>
            <a:ext cx="972519" cy="40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048949" y="2344762"/>
            <a:ext cx="526943" cy="387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1682857" y="2749570"/>
            <a:ext cx="1728061" cy="4571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Universal Proof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586603" y="2211694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603" y="2211694"/>
                <a:ext cx="309966" cy="369332"/>
              </a:xfrm>
              <a:prstGeom prst="rect">
                <a:avLst/>
              </a:prstGeom>
              <a:blipFill>
                <a:blip r:embed="rId4"/>
                <a:stretch>
                  <a:fillRect r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6971655" y="2219999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655" y="2219999"/>
                <a:ext cx="309966" cy="369332"/>
              </a:xfrm>
              <a:prstGeom prst="rect">
                <a:avLst/>
              </a:prstGeom>
              <a:blipFill>
                <a:blip r:embed="rId5"/>
                <a:stretch>
                  <a:fillRect r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8185042" y="2219999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042" y="2219999"/>
                <a:ext cx="3099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4060557" y="2194258"/>
                <a:ext cx="3099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0557" y="2194258"/>
                <a:ext cx="30996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Rounded Rectangle 22"/>
          <p:cNvSpPr/>
          <p:nvPr/>
        </p:nvSpPr>
        <p:spPr>
          <a:xfrm>
            <a:off x="3926721" y="2730198"/>
            <a:ext cx="1728061" cy="457199"/>
          </a:xfrm>
          <a:prstGeom prst="roundRect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Existential Proof</a:t>
            </a:r>
            <a:endParaRPr lang="en-US" sz="1400" dirty="0"/>
          </a:p>
        </p:txBody>
      </p:sp>
      <p:cxnSp>
        <p:nvCxnSpPr>
          <p:cNvPr id="24" name="Straight Arrow Connector 23"/>
          <p:cNvCxnSpPr/>
          <p:nvPr/>
        </p:nvCxnSpPr>
        <p:spPr>
          <a:xfrm flipH="1">
            <a:off x="1774556" y="3257139"/>
            <a:ext cx="503698" cy="654936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48732" y="3257139"/>
            <a:ext cx="348713" cy="61274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3626768" y="3982801"/>
            <a:ext cx="1156235" cy="457199"/>
          </a:xfrm>
          <a:prstGeom prst="roundRect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Constructive</a:t>
            </a:r>
            <a:endParaRPr lang="en-US" sz="1400" dirty="0"/>
          </a:p>
        </p:txBody>
      </p:sp>
      <p:sp>
        <p:nvSpPr>
          <p:cNvPr id="38" name="Rounded Rectangle 37"/>
          <p:cNvSpPr/>
          <p:nvPr/>
        </p:nvSpPr>
        <p:spPr>
          <a:xfrm>
            <a:off x="5009508" y="3982800"/>
            <a:ext cx="1156235" cy="457199"/>
          </a:xfrm>
          <a:prstGeom prst="roundRect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Non-</a:t>
            </a:r>
            <a:br>
              <a:rPr lang="en-US" sz="1400" dirty="0" smtClean="0"/>
            </a:br>
            <a:r>
              <a:rPr lang="en-US" sz="1400" dirty="0" smtClean="0"/>
              <a:t>Constructive</a:t>
            </a:r>
            <a:endParaRPr lang="en-US" sz="1400" dirty="0"/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4215540" y="3236255"/>
            <a:ext cx="503698" cy="654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889716" y="3236255"/>
            <a:ext cx="348713" cy="612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1010134" y="3982800"/>
            <a:ext cx="1156235" cy="4571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Direct</a:t>
            </a:r>
            <a:endParaRPr lang="en-US" sz="1400" dirty="0"/>
          </a:p>
        </p:txBody>
      </p:sp>
      <p:sp>
        <p:nvSpPr>
          <p:cNvPr id="43" name="Rounded Rectangle 42"/>
          <p:cNvSpPr/>
          <p:nvPr/>
        </p:nvSpPr>
        <p:spPr>
          <a:xfrm>
            <a:off x="2431703" y="3959487"/>
            <a:ext cx="1156235" cy="45719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Indirect</a:t>
            </a:r>
            <a:endParaRPr lang="en-US" sz="1400" dirty="0"/>
          </a:p>
        </p:txBody>
      </p:sp>
      <p:cxnSp>
        <p:nvCxnSpPr>
          <p:cNvPr id="44" name="Straight Arrow Connector 43"/>
          <p:cNvCxnSpPr/>
          <p:nvPr/>
        </p:nvCxnSpPr>
        <p:spPr>
          <a:xfrm flipH="1">
            <a:off x="2896569" y="4490369"/>
            <a:ext cx="155632" cy="57760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180944" y="4474903"/>
            <a:ext cx="529691" cy="593075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2626985" y="5122874"/>
            <a:ext cx="954758" cy="178396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Contradiction</a:t>
            </a:r>
            <a:endParaRPr lang="en-US" sz="1000" dirty="0"/>
          </a:p>
        </p:txBody>
      </p:sp>
      <p:sp>
        <p:nvSpPr>
          <p:cNvPr id="49" name="Rounded Rectangle 48"/>
          <p:cNvSpPr/>
          <p:nvPr/>
        </p:nvSpPr>
        <p:spPr>
          <a:xfrm>
            <a:off x="3701322" y="5113073"/>
            <a:ext cx="976557" cy="228602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Contraposition</a:t>
            </a:r>
            <a:endParaRPr lang="en-US" sz="1000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519159" y="4510724"/>
            <a:ext cx="741737" cy="52616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310347" y="4567179"/>
            <a:ext cx="277905" cy="5007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1781718" y="4567179"/>
            <a:ext cx="62580" cy="500799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Rounded Rectangle 63"/>
          <p:cNvSpPr/>
          <p:nvPr/>
        </p:nvSpPr>
        <p:spPr>
          <a:xfrm>
            <a:off x="68146" y="5107609"/>
            <a:ext cx="773860" cy="19281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Exhaustion</a:t>
            </a:r>
            <a:endParaRPr lang="en-US" sz="1000" dirty="0"/>
          </a:p>
        </p:txBody>
      </p:sp>
      <p:sp>
        <p:nvSpPr>
          <p:cNvPr id="66" name="Rounded Rectangle 65"/>
          <p:cNvSpPr/>
          <p:nvPr/>
        </p:nvSpPr>
        <p:spPr>
          <a:xfrm>
            <a:off x="907875" y="5107609"/>
            <a:ext cx="555870" cy="19281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Cases</a:t>
            </a:r>
            <a:endParaRPr lang="en-US" sz="1000" dirty="0"/>
          </a:p>
        </p:txBody>
      </p:sp>
      <p:sp>
        <p:nvSpPr>
          <p:cNvPr id="68" name="Rounded Rectangle 67"/>
          <p:cNvSpPr/>
          <p:nvPr/>
        </p:nvSpPr>
        <p:spPr>
          <a:xfrm>
            <a:off x="1540365" y="5090385"/>
            <a:ext cx="520338" cy="25129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Definitions</a:t>
            </a:r>
            <a:endParaRPr lang="en-US" sz="1000" dirty="0"/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2025505" y="4555772"/>
            <a:ext cx="220784" cy="481112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3" name="Rounded Rectangle 82"/>
          <p:cNvSpPr/>
          <p:nvPr/>
        </p:nvSpPr>
        <p:spPr>
          <a:xfrm>
            <a:off x="2136246" y="5107609"/>
            <a:ext cx="364410" cy="192811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…</a:t>
            </a:r>
            <a:endParaRPr lang="en-US" sz="1000" dirty="0"/>
          </a:p>
        </p:txBody>
      </p:sp>
      <p:sp>
        <p:nvSpPr>
          <p:cNvPr id="11" name="Isosceles Triangle 10"/>
          <p:cNvSpPr/>
          <p:nvPr/>
        </p:nvSpPr>
        <p:spPr>
          <a:xfrm>
            <a:off x="6464730" y="2823620"/>
            <a:ext cx="1433594" cy="1743559"/>
          </a:xfrm>
          <a:prstGeom prst="triangle">
            <a:avLst/>
          </a:prstGeom>
          <a:solidFill>
            <a:srgbClr val="EA9C46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Isosceles Triangle 45"/>
          <p:cNvSpPr/>
          <p:nvPr/>
        </p:nvSpPr>
        <p:spPr>
          <a:xfrm>
            <a:off x="7911235" y="2862252"/>
            <a:ext cx="1713212" cy="2112704"/>
          </a:xfrm>
          <a:prstGeom prst="triangl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Isosceles Triangle 46"/>
          <p:cNvSpPr/>
          <p:nvPr/>
        </p:nvSpPr>
        <p:spPr>
          <a:xfrm>
            <a:off x="3303306" y="1962907"/>
            <a:ext cx="3057686" cy="2813629"/>
          </a:xfrm>
          <a:prstGeom prst="triangle">
            <a:avLst/>
          </a:prstGeom>
          <a:solidFill>
            <a:srgbClr val="EA9C46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Isosceles Triangle 50"/>
          <p:cNvSpPr/>
          <p:nvPr/>
        </p:nvSpPr>
        <p:spPr>
          <a:xfrm>
            <a:off x="-20581" y="1999128"/>
            <a:ext cx="4897386" cy="3337718"/>
          </a:xfrm>
          <a:prstGeom prst="triangle">
            <a:avLst/>
          </a:prstGeom>
          <a:solidFill>
            <a:srgbClr val="00B050">
              <a:alpha val="30196"/>
            </a:srgb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136246" y="4474903"/>
            <a:ext cx="631580" cy="9619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2431703" y="5487350"/>
            <a:ext cx="979215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Induction</a:t>
            </a:r>
            <a:endParaRPr lang="en-US" sz="1400" dirty="0"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2137152" y="5767524"/>
            <a:ext cx="449451" cy="3874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endCxn id="59" idx="0"/>
          </p:cNvCxnSpPr>
          <p:nvPr/>
        </p:nvCxnSpPr>
        <p:spPr>
          <a:xfrm flipH="1">
            <a:off x="2587412" y="5765844"/>
            <a:ext cx="111300" cy="436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3052201" y="5813324"/>
            <a:ext cx="155396" cy="3803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3377799" y="5766921"/>
            <a:ext cx="450282" cy="300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1494710" y="6193636"/>
            <a:ext cx="759742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Weak</a:t>
            </a:r>
            <a:br>
              <a:rPr lang="en-US" sz="1000" dirty="0" smtClean="0"/>
            </a:br>
            <a:r>
              <a:rPr lang="en-US" sz="1000" dirty="0" smtClean="0"/>
              <a:t>(Classical)</a:t>
            </a:r>
            <a:endParaRPr lang="en-US" sz="1000" dirty="0"/>
          </a:p>
        </p:txBody>
      </p:sp>
      <p:sp>
        <p:nvSpPr>
          <p:cNvPr id="59" name="Rounded Rectangle 58"/>
          <p:cNvSpPr/>
          <p:nvPr/>
        </p:nvSpPr>
        <p:spPr>
          <a:xfrm>
            <a:off x="2278254" y="6202462"/>
            <a:ext cx="618315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Strong</a:t>
            </a:r>
            <a:endParaRPr lang="en-US" sz="1000" dirty="0"/>
          </a:p>
        </p:txBody>
      </p:sp>
      <p:sp>
        <p:nvSpPr>
          <p:cNvPr id="60" name="Rounded Rectangle 59"/>
          <p:cNvSpPr/>
          <p:nvPr/>
        </p:nvSpPr>
        <p:spPr>
          <a:xfrm>
            <a:off x="2909889" y="6216950"/>
            <a:ext cx="800746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Structural</a:t>
            </a:r>
            <a:endParaRPr lang="en-US" sz="1000" dirty="0"/>
          </a:p>
        </p:txBody>
      </p:sp>
      <p:sp>
        <p:nvSpPr>
          <p:cNvPr id="63" name="Rounded Rectangle 62"/>
          <p:cNvSpPr/>
          <p:nvPr/>
        </p:nvSpPr>
        <p:spPr>
          <a:xfrm>
            <a:off x="3761218" y="6084435"/>
            <a:ext cx="908643" cy="286082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 smtClean="0"/>
              <a:t>Constructive</a:t>
            </a:r>
            <a:endParaRPr lang="en-US" sz="1000" dirty="0"/>
          </a:p>
        </p:txBody>
      </p:sp>
      <p:sp>
        <p:nvSpPr>
          <p:cNvPr id="8" name="Left Brace 7"/>
          <p:cNvSpPr/>
          <p:nvPr/>
        </p:nvSpPr>
        <p:spPr>
          <a:xfrm rot="16200000">
            <a:off x="4086668" y="5997865"/>
            <a:ext cx="251176" cy="976601"/>
          </a:xfrm>
          <a:prstGeom prst="leftBrace">
            <a:avLst>
              <a:gd name="adj1" fmla="val 8333"/>
              <a:gd name="adj2" fmla="val 49237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4031339" y="6580119"/>
            <a:ext cx="494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Iffy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9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step, contd.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+2(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1⋅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+2)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𝑅𝐻𝑆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So,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 smtClean="0"/>
                  <a:t> is true,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/>
                  <a:t> was also proven true. </a:t>
                </a:r>
              </a:p>
              <a:p>
                <a:r>
                  <a:rPr lang="en-US" dirty="0" smtClean="0"/>
                  <a:t>We conclude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is true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≥0.  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561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Here’s another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prove that </a:t>
                </a:r>
                <a:r>
                  <a:rPr lang="en-US" dirty="0" smtClean="0">
                    <a:solidFill>
                      <a:srgbClr val="FB35C2"/>
                    </a:solidFill>
                  </a:rPr>
                  <a:t>every dollar amount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B35C2"/>
                        </a:solidFill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 smtClean="0">
                    <a:solidFill>
                      <a:srgbClr val="FB35C2"/>
                    </a:solidFill>
                  </a:rPr>
                  <a:t> cents</a:t>
                </a:r>
                <a:r>
                  <a:rPr lang="en-US" dirty="0" smtClean="0"/>
                  <a:t> can be </a:t>
                </a:r>
                <a:r>
                  <a:rPr lang="en-US" b="1" dirty="0" smtClean="0">
                    <a:solidFill>
                      <a:srgbClr val="92D050"/>
                    </a:solidFill>
                  </a:rPr>
                  <a:t>exclusively</a:t>
                </a:r>
                <a:r>
                  <a:rPr lang="en-US" dirty="0" smtClean="0"/>
                  <a:t> paid for by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2 and/or 5 cent coins</a:t>
                </a:r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256" y="2858089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12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Theorem expressed in quantifiers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3800" dirty="0" smtClean="0">
                    <a:solidFill>
                      <a:schemeClr val="tx1"/>
                    </a:solidFill>
                  </a:rPr>
                  <a:t>All quantifiers </a:t>
                </a:r>
                <a:r>
                  <a:rPr lang="en-US" sz="3800" dirty="0" smtClean="0"/>
                  <a:t>implicitly </a:t>
                </a:r>
                <a:r>
                  <a:rPr lang="en-US" sz="3800" dirty="0" smtClean="0">
                    <a:solidFill>
                      <a:schemeClr val="tx1"/>
                    </a:solidFill>
                  </a:rPr>
                  <a:t>assumed over </a:t>
                </a:r>
                <a14:m>
                  <m:oMath xmlns:m="http://schemas.openxmlformats.org/officeDocument/2006/math">
                    <m:r>
                      <a:rPr lang="en-US" sz="3800" i="1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sz="3800" dirty="0" smtClean="0">
                    <a:solidFill>
                      <a:schemeClr val="tx1"/>
                    </a:solidFill>
                  </a:rPr>
                  <a:t>.</a:t>
                </a:r>
                <a:endParaRPr lang="en-US" sz="3800" i="1" dirty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3800" i="1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3800" i="1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3800" i="1" smtClean="0">
                              <a:solidFill>
                                <a:srgbClr val="CF94F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charset="0"/>
                            </a:rPr>
                            <m:t>∀</m:t>
                          </m:r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charset="0"/>
                            </a:rPr>
                            <m:t>𝑘</m:t>
                          </m:r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charset="0"/>
                            </a:rPr>
                            <m:t>≥4</m:t>
                          </m:r>
                        </m:e>
                      </m:d>
                      <m:d>
                        <m:dPr>
                          <m:ctrlPr>
                            <a:rPr lang="en-US" sz="3800" i="1">
                              <a:solidFill>
                                <a:srgbClr val="CF94F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</a:rPr>
                            <m:t>∃</m:t>
                          </m:r>
                          <m:sSub>
                            <m:sSubPr>
                              <m:ctrlP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3800" i="1">
                                  <a:solidFill>
                                    <a:srgbClr val="CF94F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3800" i="1">
                          <a:solidFill>
                            <a:srgbClr val="CF94F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3800" i="1">
                          <a:solidFill>
                            <a:srgbClr val="CF94F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sz="3800" i="1">
                          <a:solidFill>
                            <a:srgbClr val="CF94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3800" i="1">
                              <a:solidFill>
                                <a:srgbClr val="CF94F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800" i="1">
                          <a:solidFill>
                            <a:srgbClr val="CF94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sz="3800" i="1">
                              <a:solidFill>
                                <a:srgbClr val="CF94F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3800" i="1">
                              <a:solidFill>
                                <a:srgbClr val="CF94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800" i="1">
                          <a:solidFill>
                            <a:srgbClr val="CF94F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800" dirty="0">
                  <a:solidFill>
                    <a:srgbClr val="CF94F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73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5735" y="365125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82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base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The least amount of money we are required to prove the statement for is 4¢, so we will attempt to </a:t>
                </a:r>
                <a:r>
                  <a:rPr lang="en-US" dirty="0" smtClean="0">
                    <a:solidFill>
                      <a:srgbClr val="EA9C46"/>
                    </a:solidFill>
                  </a:rPr>
                  <a:t>prove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(4)</m:t>
                    </m:r>
                  </m:oMath>
                </a14:m>
                <a:r>
                  <a:rPr lang="en-US" dirty="0" smtClean="0">
                    <a:solidFill>
                      <a:srgbClr val="EA9C46"/>
                    </a:solidFill>
                  </a:rPr>
                  <a:t>. </a:t>
                </a:r>
              </a:p>
              <a:p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r>
                  <a:rPr lang="en-US" dirty="0" smtClean="0"/>
                  <a:t>, we have 4¢. Since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4¢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=2×2</m:t>
                    </m:r>
                    <m:r>
                      <m:rPr>
                        <m:nor/>
                      </m:rPr>
                      <a:rPr lang="en-US" dirty="0" smtClean="0"/>
                      <m:t>¢</m:t>
                    </m:r>
                  </m:oMath>
                </a14:m>
                <a:r>
                  <a:rPr lang="en-US" dirty="0" smtClean="0"/>
                  <a:t>, we are done (we have shown that the amount of 4¢ can be </a:t>
                </a:r>
                <a:r>
                  <a:rPr lang="en-US" dirty="0" smtClean="0">
                    <a:solidFill>
                      <a:srgbClr val="92D050"/>
                    </a:solidFill>
                  </a:rPr>
                  <a:t>exclusively</a:t>
                </a:r>
                <a:r>
                  <a:rPr lang="en-US" dirty="0" smtClean="0"/>
                  <a:t> paid for by using only 2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and/or</a:t>
                </a:r>
                <a:r>
                  <a:rPr lang="en-US" dirty="0" smtClean="0"/>
                  <a:t> 5 cent coins)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81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hypothesis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4200" dirty="0" smtClean="0"/>
                  <a:t>Let </a:t>
                </a:r>
                <a14:m>
                  <m:oMath xmlns:m="http://schemas.openxmlformats.org/officeDocument/2006/math">
                    <m:r>
                      <a:rPr lang="en-US" sz="4200" b="0" i="1" smtClean="0">
                        <a:latin typeface="Cambria Math" charset="0"/>
                      </a:rPr>
                      <m:t>𝑘</m:t>
                    </m:r>
                    <m:r>
                      <a:rPr lang="en-US" sz="4200" b="0" i="1" smtClean="0">
                        <a:latin typeface="Cambria Math" charset="0"/>
                      </a:rPr>
                      <m:t>≥4.</m:t>
                    </m:r>
                  </m:oMath>
                </a14:m>
                <a:endParaRPr lang="en-US" sz="4200" dirty="0" smtClean="0"/>
              </a:p>
              <a:p>
                <a:r>
                  <a:rPr lang="en-US" sz="4200" dirty="0">
                    <a:solidFill>
                      <a:srgbClr val="FFC000"/>
                    </a:solidFill>
                  </a:rPr>
                  <a:t>Assume</a:t>
                </a:r>
                <a:r>
                  <a:rPr lang="en-US" sz="4200" dirty="0" smtClean="0"/>
                  <a:t> </a:t>
                </a:r>
                <a14:m>
                  <m:oMath xmlns:m="http://schemas.openxmlformats.org/officeDocument/2006/math">
                    <m:r>
                      <a:rPr lang="en-US" sz="4200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42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200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sz="4200" b="0" i="1" smtClean="0">
                        <a:latin typeface="Cambria Math" charset="0"/>
                      </a:rPr>
                      <m:t>⇔</m:t>
                    </m:r>
                    <m:d>
                      <m:dPr>
                        <m:ctrlPr>
                          <a:rPr lang="en-US" sz="42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4200" b="0" i="1" smtClean="0">
                            <a:latin typeface="Cambria Math" charset="0"/>
                          </a:rPr>
                          <m:t>∃</m:t>
                        </m:r>
                        <m:sSub>
                          <m:sSubPr>
                            <m:ctrlPr>
                              <a:rPr lang="en-US" sz="4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2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2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4200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42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4200" b="0" i="1" smtClean="0"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sz="42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4200" b="0" i="1" smtClean="0">
                        <a:latin typeface="Cambria Math" charset="0"/>
                      </a:rPr>
                      <m:t>[</m:t>
                    </m:r>
                    <m:r>
                      <a:rPr lang="en-US" sz="4200" b="0" i="1" smtClean="0">
                        <a:latin typeface="Cambria Math" charset="0"/>
                      </a:rPr>
                      <m:t>𝑘</m:t>
                    </m:r>
                    <m:r>
                      <a:rPr lang="en-US" sz="4200" b="0" i="1" smtClean="0"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sz="4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2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42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4200" b="0" i="1" smtClean="0">
                        <a:latin typeface="Cambria Math" charset="0"/>
                      </a:rPr>
                      <m:t>+5</m:t>
                    </m:r>
                    <m:sSub>
                      <m:sSubPr>
                        <m:ctrlPr>
                          <a:rPr lang="en-US" sz="42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4200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sz="42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sz="4200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sz="4200" dirty="0" smtClean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2029" t="-4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will 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prove </a:t>
                </a:r>
                <a:r>
                  <a:rPr lang="en-US" dirty="0" smtClean="0"/>
                  <a:t>that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err="1" smtClean="0"/>
                  <a:t>i.e</a:t>
                </a:r>
                <a:r>
                  <a:rPr lang="en-US" dirty="0" smtClean="0"/>
                  <a:t> that we can pay an amount of money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 smtClean="0"/>
                  <a:t> cents using </a:t>
                </a:r>
                <a:r>
                  <a:rPr lang="en-US" b="1" dirty="0" smtClean="0">
                    <a:solidFill>
                      <a:srgbClr val="FF0000"/>
                    </a:solidFill>
                  </a:rPr>
                  <a:t>only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2¢ or 5¢ coins</a:t>
                </a:r>
                <a:r>
                  <a:rPr lang="en-US" dirty="0" smtClean="0"/>
                  <a:t>. </a:t>
                </a:r>
              </a:p>
              <a:p>
                <a:r>
                  <a:rPr lang="en-US" dirty="0"/>
                  <a:t>In terms of algebra, what we want to prove is:</a:t>
                </a:r>
              </a:p>
              <a:p>
                <a:pPr algn="ctr"/>
                <a:endParaRPr lang="en-US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ℕ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𝑘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+1=2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B050"/>
                          </a:solidFill>
                          <a:latin typeface="Cambria Math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37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From the </a:t>
                </a:r>
                <a:r>
                  <a:rPr lang="en-US" dirty="0">
                    <a:solidFill>
                      <a:srgbClr val="7030A0"/>
                    </a:solidFill>
                  </a:rPr>
                  <a:t>Inductive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Hypothesis (I.H)</a:t>
                </a:r>
                <a:r>
                  <a:rPr lang="en-US" dirty="0" smtClean="0"/>
                  <a:t>, we have that for some specific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dirty="0"/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Inductive Step (contd.)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7073" y="502330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3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From the </a:t>
                </a:r>
                <a:r>
                  <a:rPr lang="en-US" dirty="0">
                    <a:solidFill>
                      <a:srgbClr val="7030A0"/>
                    </a:solidFill>
                  </a:rPr>
                  <a:t>Inductive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Hypothesis (I.H)</a:t>
                </a:r>
                <a:r>
                  <a:rPr lang="en-US" dirty="0" smtClean="0"/>
                  <a:t>, we have that for some specific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Case #1: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r>
                  <a:rPr lang="en-US" dirty="0" smtClean="0">
                    <a:solidFill>
                      <a:srgbClr val="7030A0"/>
                    </a:solidFill>
                  </a:rPr>
                  <a:t>I have </a:t>
                </a:r>
                <a:r>
                  <a:rPr lang="en-US" u="sng" dirty="0" smtClean="0">
                    <a:solidFill>
                      <a:srgbClr val="7030A0"/>
                    </a:solidFill>
                  </a:rPr>
                  <a:t>at least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2 </a:t>
                </a:r>
                <a:r>
                  <a:rPr lang="en-US" dirty="0">
                    <a:solidFill>
                      <a:srgbClr val="7030A0"/>
                    </a:solidFill>
                  </a:rPr>
                  <a:t>2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¢ coins, so </a:t>
                </a:r>
                <a:r>
                  <a:rPr lang="en-US" dirty="0" smtClean="0">
                    <a:solidFill>
                      <a:srgbClr val="EA9C46"/>
                    </a:solidFill>
                  </a:rPr>
                  <a:t>I can take away 2 </a:t>
                </a:r>
                <a:r>
                  <a:rPr lang="en-US" dirty="0">
                    <a:solidFill>
                      <a:srgbClr val="EA9C46"/>
                    </a:solidFill>
                  </a:rPr>
                  <a:t>2</a:t>
                </a:r>
                <a:r>
                  <a:rPr lang="en-US" dirty="0" smtClean="0">
                    <a:solidFill>
                      <a:srgbClr val="EA9C46"/>
                    </a:solidFill>
                  </a:rPr>
                  <a:t>¢ coins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and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add one 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C00000"/>
                    </a:solidFill>
                  </a:rPr>
                  <a:t>   5¢ coin</a:t>
                </a:r>
                <a:endParaRPr lang="en-US" i="1" dirty="0" smtClean="0">
                  <a:solidFill>
                    <a:srgbClr val="C00000"/>
                  </a:solidFill>
                </a:endParaRPr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Inductive Step (contd.)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398" y="502330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From the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Inductive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Hypothesis (I.H)</a:t>
                </a:r>
                <a:r>
                  <a:rPr lang="en-US" dirty="0" smtClean="0"/>
                  <a:t>, we have that for some specific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Case #1: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 smtClean="0"/>
                  <a:t>I have </a:t>
                </a:r>
                <a:r>
                  <a:rPr lang="en-US" u="sng" dirty="0" smtClean="0"/>
                  <a:t>at least </a:t>
                </a:r>
                <a:r>
                  <a:rPr lang="en-US" dirty="0" smtClean="0"/>
                  <a:t>2 </a:t>
                </a:r>
                <a:r>
                  <a:rPr lang="en-US" dirty="0"/>
                  <a:t>2</a:t>
                </a:r>
                <a:r>
                  <a:rPr lang="en-US" dirty="0" smtClean="0"/>
                  <a:t>¢ coins, so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>
                    <a:solidFill>
                      <a:srgbClr val="EA9C46"/>
                    </a:solidFill>
                  </a:rPr>
                  <a:t>I can take away two </a:t>
                </a:r>
                <a:r>
                  <a:rPr lang="en-US" dirty="0">
                    <a:solidFill>
                      <a:srgbClr val="EA9C46"/>
                    </a:solidFill>
                  </a:rPr>
                  <a:t>2</a:t>
                </a:r>
                <a:r>
                  <a:rPr lang="en-US" dirty="0" smtClean="0">
                    <a:solidFill>
                      <a:srgbClr val="EA9C46"/>
                    </a:solidFill>
                  </a:rPr>
                  <a:t>¢ coins </a:t>
                </a:r>
                <a:r>
                  <a:rPr lang="en-US" dirty="0" smtClean="0"/>
                  <a:t>and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add one 5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¢ coin</a:t>
                </a:r>
                <a:endParaRPr lang="en-US" i="1" dirty="0" smtClean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By adding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1</a:t>
                </a:r>
                <a:r>
                  <a:rPr lang="en-US" dirty="0" smtClean="0"/>
                  <a:t> on both sides of the I.H we obtain: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5 </m:t>
                          </m:r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2∗2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  <m:t>−2)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+1)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66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Inductive Step (contd.)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686" y="365125"/>
            <a:ext cx="1116291" cy="837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222207" y="5899964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207" y="5899964"/>
                <a:ext cx="29328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2500" r="-6250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803357" y="5876152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3357" y="5876152"/>
                <a:ext cx="29328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0417" r="-8333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093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 smtClean="0"/>
                  <a:t>From the </a:t>
                </a:r>
                <a:r>
                  <a:rPr lang="en-US" b="1" dirty="0" smtClean="0">
                    <a:solidFill>
                      <a:srgbClr val="7030A0"/>
                    </a:solidFill>
                  </a:rPr>
                  <a:t>Inductive Hypothesis (I.H)</a:t>
                </a:r>
                <a:r>
                  <a:rPr lang="en-US" dirty="0" smtClean="0"/>
                  <a:t>, we have that for some specific positive integers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</a:t>
                </a:r>
              </a:p>
              <a:p>
                <a:pPr marL="0" indent="0" algn="ctr">
                  <a:buNone/>
                </a:pPr>
                <a:r>
                  <a:rPr lang="en-US" b="0" i="1" dirty="0" smtClean="0">
                    <a:latin typeface="Cambria Math" panose="02040503050406030204" pitchFamily="18" charset="0"/>
                  </a:rPr>
                  <a:t/>
                </a:r>
                <a:br>
                  <a:rPr lang="en-US" b="0" i="1" dirty="0" smtClean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Case #1: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≥2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</a:p>
              <a:p>
                <a:r>
                  <a:rPr lang="en-US" dirty="0" smtClean="0"/>
                  <a:t>I have </a:t>
                </a:r>
                <a:r>
                  <a:rPr lang="en-US" u="sng" dirty="0" smtClean="0"/>
                  <a:t>at least </a:t>
                </a:r>
                <a:r>
                  <a:rPr lang="en-US" dirty="0" smtClean="0"/>
                  <a:t>2 </a:t>
                </a:r>
                <a:r>
                  <a:rPr lang="en-US" dirty="0"/>
                  <a:t>2</a:t>
                </a:r>
                <a:r>
                  <a:rPr lang="en-US" dirty="0" smtClean="0"/>
                  <a:t>¢ coins, so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>
                    <a:solidFill>
                      <a:srgbClr val="EA9C46"/>
                    </a:solidFill>
                  </a:rPr>
                  <a:t>I can take away two </a:t>
                </a:r>
                <a:r>
                  <a:rPr lang="en-US" dirty="0">
                    <a:solidFill>
                      <a:srgbClr val="EA9C46"/>
                    </a:solidFill>
                  </a:rPr>
                  <a:t>2</a:t>
                </a:r>
                <a:r>
                  <a:rPr lang="en-US" dirty="0" smtClean="0">
                    <a:solidFill>
                      <a:srgbClr val="EA9C46"/>
                    </a:solidFill>
                  </a:rPr>
                  <a:t>¢ coins </a:t>
                </a:r>
                <a:r>
                  <a:rPr lang="en-US" dirty="0" smtClean="0"/>
                  <a:t>and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add one 5</a:t>
                </a:r>
                <a:r>
                  <a:rPr lang="en-US" dirty="0">
                    <a:solidFill>
                      <a:srgbClr val="C00000"/>
                    </a:solidFill>
                  </a:rPr>
                  <a:t>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¢ coin</a:t>
                </a:r>
                <a:endParaRPr lang="en-US" i="1" dirty="0" smtClean="0">
                  <a:solidFill>
                    <a:srgbClr val="C00000"/>
                  </a:solidFill>
                </a:endParaRPr>
              </a:p>
              <a:p>
                <a:r>
                  <a:rPr lang="en-US" dirty="0" smtClean="0"/>
                  <a:t>By adding </a:t>
                </a:r>
                <a:r>
                  <a:rPr lang="en-US" dirty="0" smtClean="0">
                    <a:solidFill>
                      <a:srgbClr val="0070C0"/>
                    </a:solidFill>
                  </a:rPr>
                  <a:t>1</a:t>
                </a:r>
                <a:r>
                  <a:rPr lang="en-US" dirty="0" smtClean="0"/>
                  <a:t> on both sides of the I.H we obtain:</a:t>
                </a:r>
              </a:p>
              <a:p>
                <a:pPr marL="0" indent="0" algn="ctr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/>
                </a:r>
                <a:br>
                  <a:rPr lang="en-US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EA9C46"/>
                              </a:solidFill>
                              <a:latin typeface="Cambria Math" charset="0"/>
                            </a:rPr>
                            <m:t>2∗2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dirty="0"/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D87E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−4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+5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groupChr>
                        <m:groupChrPr>
                          <m:chr m:val="⏟"/>
                          <m:ctrlP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groupChr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D87EF"/>
                                  </a:solidFill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  <m:t>−2)</m:t>
                          </m:r>
                        </m:e>
                      </m:groupChr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  <m:t>+1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D87EF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00B05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algn="ctr"/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661" b="-11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Inductive Step (contd.)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239" y="502330"/>
            <a:ext cx="1116291" cy="837218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803357" y="4329113"/>
            <a:ext cx="1040606" cy="585787"/>
          </a:xfrm>
          <a:prstGeom prst="straightConnector1">
            <a:avLst/>
          </a:prstGeom>
          <a:ln>
            <a:solidFill>
              <a:srgbClr val="EA9C4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8096642" y="4329113"/>
            <a:ext cx="1676597" cy="71437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50464" y="6027003"/>
                <a:ext cx="116532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  <m:t>𝒏</m:t>
                        </m:r>
                      </m:e>
                      <m:sub>
                        <m:r>
                          <a:rPr lang="en-US" b="1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  <m:t>𝟏</m:t>
                        </m:r>
                      </m:sub>
                    </m:sSub>
                    <m:r>
                      <a:rPr lang="en-US" b="1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−</m:t>
                    </m:r>
                    <m:r>
                      <a:rPr lang="en-US" b="1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𝟐</m:t>
                    </m:r>
                    <m:r>
                      <a:rPr lang="en-US" b="1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1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𝟎</m:t>
                    </m:r>
                  </m:oMath>
                </a14:m>
                <a:r>
                  <a:rPr lang="en-US" b="1" dirty="0" smtClean="0">
                    <a:solidFill>
                      <a:srgbClr val="FD87EF"/>
                    </a:solidFill>
                  </a:rPr>
                  <a:t> </a:t>
                </a:r>
                <a:br>
                  <a:rPr lang="en-US" b="1" dirty="0" smtClean="0">
                    <a:solidFill>
                      <a:srgbClr val="FD87EF"/>
                    </a:solidFill>
                  </a:rPr>
                </a:br>
                <a:r>
                  <a:rPr lang="en-US" b="1" dirty="0" smtClean="0">
                    <a:solidFill>
                      <a:srgbClr val="FD87EF"/>
                    </a:solidFill>
                  </a:rPr>
                  <a:t>because </a:t>
                </a:r>
                <a:br>
                  <a:rPr lang="en-US" b="1" dirty="0" smtClean="0">
                    <a:solidFill>
                      <a:srgbClr val="FD87EF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  <m:t>𝒏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D87EF"/>
                              </a:solidFill>
                              <a:latin typeface="Cambria Math" charset="0"/>
                            </a:rPr>
                            <m:t>𝟏</m:t>
                          </m:r>
                        </m:sub>
                      </m:sSub>
                      <m:r>
                        <a:rPr lang="en-US" b="1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≥</m:t>
                      </m:r>
                      <m:r>
                        <a:rPr lang="en-US" b="1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464" y="6027003"/>
                <a:ext cx="1165320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5236" r="-1571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73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43184"/>
                <a:ext cx="10515600" cy="4351338"/>
              </a:xfrm>
            </p:spPr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is true for all 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natural</a:t>
                </a:r>
                <a:r>
                  <a:rPr lang="en-US" dirty="0" smtClean="0"/>
                  <a:t> numbers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43184"/>
                <a:ext cx="10515600" cy="4351338"/>
              </a:xfrm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ounded Rectangle 28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2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 smtClean="0"/>
                  <a:t>Case #2: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I </a:t>
                </a:r>
                <a:r>
                  <a:rPr lang="en-US" dirty="0"/>
                  <a:t>have </a:t>
                </a:r>
                <a:r>
                  <a:rPr lang="en-US" u="sng" dirty="0"/>
                  <a:t>at least </a:t>
                </a:r>
                <a:r>
                  <a:rPr lang="en-US" dirty="0" smtClean="0"/>
                  <a:t>one 5¢ coin so </a:t>
                </a:r>
                <a:r>
                  <a:rPr lang="en-US" dirty="0" smtClean="0">
                    <a:solidFill>
                      <a:srgbClr val="FB35C2"/>
                    </a:solidFill>
                  </a:rPr>
                  <a:t>I can take away one </a:t>
                </a:r>
                <a:r>
                  <a:rPr lang="en-US" dirty="0">
                    <a:solidFill>
                      <a:srgbClr val="FB35C2"/>
                    </a:solidFill>
                  </a:rPr>
                  <a:t>5¢ </a:t>
                </a:r>
                <a:r>
                  <a:rPr lang="en-US" dirty="0" smtClean="0">
                    <a:solidFill>
                      <a:srgbClr val="FB35C2"/>
                    </a:solidFill>
                  </a:rPr>
                  <a:t>coin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 </a:t>
                </a:r>
                <a:r>
                  <a:rPr lang="en-US" dirty="0" smtClean="0"/>
                  <a:t>and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add three 2¢ coins</a:t>
                </a:r>
              </a:p>
              <a:p>
                <a:r>
                  <a:rPr lang="en-US" dirty="0"/>
                  <a:t>By adding </a:t>
                </a:r>
                <a:r>
                  <a:rPr lang="en-US" dirty="0">
                    <a:solidFill>
                      <a:srgbClr val="0070C0"/>
                    </a:solidFill>
                  </a:rPr>
                  <a:t>1</a:t>
                </a:r>
                <a:r>
                  <a:rPr lang="en-US" dirty="0"/>
                  <a:t> on both sides of the I.H we obtain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3∗2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−5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b="0" i="0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=2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groupChr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(</m:t>
                            </m:r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+3)</m:t>
                        </m:r>
                      </m:e>
                    </m:groupCh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+5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−1)</m:t>
                        </m:r>
                      </m:e>
                    </m:groupCh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FB35C2"/>
                  </a:solidFill>
                </a:endParaRPr>
              </a:p>
              <a:p>
                <a:endParaRPr lang="en-US" dirty="0" smtClean="0">
                  <a:solidFill>
                    <a:srgbClr val="FB35C2"/>
                  </a:solidFill>
                </a:endParaRPr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Inductive step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921794" y="524273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4">
                                  <a:lumMod val="50000"/>
                                </a:schemeClr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794" y="5242739"/>
                <a:ext cx="293285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0417" r="-8333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745832" y="5242739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5832" y="5242739"/>
                <a:ext cx="293285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12500" r="-6250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64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 smtClean="0"/>
                  <a:t>Case #2: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rgbClr val="FF0000"/>
                        </a:solidFill>
                        <a:latin typeface="Cambria Math" charset="0"/>
                      </a:rPr>
                      <m:t>≥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1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I </a:t>
                </a:r>
                <a:r>
                  <a:rPr lang="en-US" dirty="0"/>
                  <a:t>have </a:t>
                </a:r>
                <a:r>
                  <a:rPr lang="en-US" u="sng" dirty="0"/>
                  <a:t>at least </a:t>
                </a:r>
                <a:r>
                  <a:rPr lang="en-US" dirty="0" smtClean="0"/>
                  <a:t>one 5¢ coin so </a:t>
                </a:r>
                <a:r>
                  <a:rPr lang="en-US" dirty="0" smtClean="0">
                    <a:solidFill>
                      <a:srgbClr val="FB35C2"/>
                    </a:solidFill>
                  </a:rPr>
                  <a:t>I can take away one </a:t>
                </a:r>
                <a:r>
                  <a:rPr lang="en-US" dirty="0">
                    <a:solidFill>
                      <a:srgbClr val="FB35C2"/>
                    </a:solidFill>
                  </a:rPr>
                  <a:t>5¢ </a:t>
                </a:r>
                <a:r>
                  <a:rPr lang="en-US" dirty="0" smtClean="0">
                    <a:solidFill>
                      <a:srgbClr val="FB35C2"/>
                    </a:solidFill>
                  </a:rPr>
                  <a:t>coin </a:t>
                </a:r>
                <a:r>
                  <a:rPr lang="en-US" dirty="0" smtClean="0"/>
                  <a:t>and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add three 2¢ coins</a:t>
                </a:r>
              </a:p>
              <a:p>
                <a:r>
                  <a:rPr lang="en-US" dirty="0"/>
                  <a:t>By adding </a:t>
                </a:r>
                <a:r>
                  <a:rPr lang="en-US" dirty="0">
                    <a:solidFill>
                      <a:srgbClr val="0070C0"/>
                    </a:solidFill>
                  </a:rPr>
                  <a:t>1</a:t>
                </a:r>
                <a:r>
                  <a:rPr lang="en-US" dirty="0"/>
                  <a:t> on both sides of the I.H we obtain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endParaRPr 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𝑘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+5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=2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+5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3∗2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−5</m:t>
                          </m:r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b="0" i="0" dirty="0" smtClean="0">
                  <a:solidFill>
                    <a:schemeClr val="tx1"/>
                  </a:solidFill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>
                    <a:solidFill>
                      <a:schemeClr val="tx1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=2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charset="0"/>
                      </a:rPr>
                      <m:t>+3)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 +5</m:t>
                    </m:r>
                    <m:groupChr>
                      <m:groupChrPr>
                        <m:chr m:val="⏟"/>
                        <m:ctrlPr>
                          <a:rPr lang="en-US" b="0" i="1" smtClean="0">
                            <a:solidFill>
                              <a:srgbClr val="FB35C2"/>
                            </a:solidFill>
                            <a:latin typeface="Cambria Math" charset="0"/>
                          </a:rPr>
                        </m:ctrlPr>
                      </m:groupChrPr>
                      <m:e>
                        <m:r>
                          <a:rPr lang="en-US" b="0" i="1" smtClean="0">
                            <a:solidFill>
                              <a:srgbClr val="FB35C2"/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FB35C2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B35C2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B35C2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FB35C2"/>
                            </a:solidFill>
                            <a:latin typeface="Cambria Math" charset="0"/>
                          </a:rPr>
                          <m:t>−1)</m:t>
                        </m:r>
                      </m:e>
                    </m:groupCh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4">
                                <a:lumMod val="50000"/>
                              </a:schemeClr>
                            </a:solidFill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+5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 smtClean="0">
                  <a:solidFill>
                    <a:srgbClr val="FB35C2"/>
                  </a:solidFill>
                </a:endParaRPr>
              </a:p>
              <a:p>
                <a:endParaRPr lang="en-US" dirty="0" smtClean="0">
                  <a:solidFill>
                    <a:srgbClr val="FB35C2"/>
                  </a:solidFill>
                </a:endParaRPr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Inductive step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545807" y="5242739"/>
                <a:ext cx="112684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charset="0"/>
                        </a:rPr>
                        <m:t>−1≥0</m:t>
                      </m:r>
                    </m:oMath>
                  </m:oMathPara>
                </a14:m>
                <a:endParaRPr lang="en-US" dirty="0" smtClean="0">
                  <a:solidFill>
                    <a:srgbClr val="FB35C2"/>
                  </a:solidFill>
                </a:endParaRPr>
              </a:p>
              <a:p>
                <a:pPr algn="ctr"/>
                <a:r>
                  <a:rPr lang="en-US" dirty="0" smtClean="0">
                    <a:solidFill>
                      <a:srgbClr val="FB35C2"/>
                    </a:solidFill>
                  </a:rPr>
                  <a:t>because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B35C2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B35C2"/>
                          </a:solidFill>
                          <a:latin typeface="Cambria Math" charset="0"/>
                        </a:rPr>
                        <m:t>≥1</m:t>
                      </m:r>
                    </m:oMath>
                  </m:oMathPara>
                </a14:m>
                <a:endParaRPr lang="en-US" dirty="0">
                  <a:solidFill>
                    <a:srgbClr val="FB35C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5807" y="5242739"/>
                <a:ext cx="1126847" cy="830997"/>
              </a:xfrm>
              <a:prstGeom prst="rect">
                <a:avLst/>
              </a:prstGeom>
              <a:blipFill rotWithShape="0">
                <a:blip r:embed="rId4"/>
                <a:stretch>
                  <a:fillRect l="-2703" r="-4324" b="-5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H="1">
            <a:off x="5372100" y="2786063"/>
            <a:ext cx="1700213" cy="1900237"/>
          </a:xfrm>
          <a:prstGeom prst="straightConnector1">
            <a:avLst/>
          </a:prstGeom>
          <a:ln>
            <a:solidFill>
              <a:srgbClr val="FB35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152651" y="3051175"/>
            <a:ext cx="876299" cy="163512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142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 smtClean="0"/>
                  <a:t>Case #3: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≤1)∧(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=0)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endParaRPr lang="en-US" dirty="0" smtClean="0">
                  <a:solidFill>
                    <a:srgbClr val="FF0000"/>
                  </a:solidFill>
                </a:endParaRPr>
              </a:p>
              <a:p>
                <a:r>
                  <a:rPr lang="en-US" dirty="0" smtClean="0"/>
                  <a:t>This case means that we have either 0 or 2¢ at our disposal.</a:t>
                </a:r>
              </a:p>
              <a:p>
                <a:r>
                  <a:rPr lang="en-US" dirty="0" smtClean="0"/>
                  <a:t>But this is not possible, since we want to prove the theorem only for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≥4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chemeClr val="tx1"/>
                        </a:solidFill>
                      </a:rPr>
                      <m:t>¢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So we’re done.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□</m:t>
                    </m:r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/>
              <a:t>Inductive step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948" y="609297"/>
            <a:ext cx="1116291" cy="83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45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note about the penny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Note that we proved the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≥4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Generally speaking, we can use induction to prove statements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Most of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will be small (0, 1, 2, </a:t>
                </a:r>
                <a:r>
                  <a:rPr lang="mr-IN" dirty="0" smtClean="0"/>
                  <a:t>…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39911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note about the penny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Note that we proved the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≥4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Generally speaking, we can use induction to prove statements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Most of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will be small (0, 1, 2, </a:t>
                </a:r>
                <a:r>
                  <a:rPr lang="mr-IN" dirty="0" smtClean="0"/>
                  <a:t>…</a:t>
                </a:r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92638" y="57643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11860" y="5764319"/>
            <a:ext cx="51216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52802" y="5764320"/>
            <a:ext cx="525156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56348" y="5764319"/>
            <a:ext cx="501827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62925" y="57488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745776" y="57488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448861" y="57488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2126" y="58660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26" y="58660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29602" y="58826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602" y="58826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20022" y="58660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2" y="58660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45953" y="58660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53" y="58660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67409" y="58660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409" y="58660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24006" y="58737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006" y="5873793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07771" y="58738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771" y="5873895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6101156" y="57334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151674" y="58867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674" y="5886710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8806633" y="5732468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509718" y="5732468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884863" y="5857439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863" y="5857439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568628" y="5857541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628" y="5857541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8162013" y="571707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212531" y="5870356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2531" y="5870356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/>
          <p:cNvSpPr/>
          <p:nvPr/>
        </p:nvSpPr>
        <p:spPr>
          <a:xfrm>
            <a:off x="4551792" y="5745267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344081" y="5729770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384782" y="5873793"/>
                <a:ext cx="835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82" y="5873793"/>
                <a:ext cx="835744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180126" y="5869027"/>
                <a:ext cx="835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26" y="5869027"/>
                <a:ext cx="835744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/>
          <p:cNvCxnSpPr/>
          <p:nvPr/>
        </p:nvCxnSpPr>
        <p:spPr>
          <a:xfrm flipH="1" flipV="1">
            <a:off x="3762926" y="5372101"/>
            <a:ext cx="2094255" cy="2022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7023885" y="5392329"/>
            <a:ext cx="2941741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/>
              <p:cNvSpPr txBox="1"/>
              <p:nvPr/>
            </p:nvSpPr>
            <p:spPr>
              <a:xfrm>
                <a:off x="6015870" y="5172045"/>
                <a:ext cx="762453" cy="400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b="0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𝑃</m:t>
                      </m:r>
                      <m:r>
                        <a:rPr lang="en-US" sz="2600" b="0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sz="2600" b="0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𝑛</m:t>
                      </m:r>
                      <m:r>
                        <a:rPr lang="en-US" sz="2600" b="0" i="1" smtClean="0">
                          <a:solidFill>
                            <a:srgbClr val="FFC000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2600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870" y="5172045"/>
                <a:ext cx="762453" cy="400110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21099" y="5852777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099" y="5852777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2424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 note about the penny problem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Note that we proved the theorem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latin typeface="Cambria Math" charset="0"/>
                      </a:rPr>
                      <m:t>≥4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Generally speaking, we can use induction to prove statements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 ∀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C000"/>
                        </a:solidFill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C000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ℕ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 smtClean="0"/>
                  <a:t>Most of the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 smtClean="0"/>
                  <a:t> will be small (0, 1, 2, </a:t>
                </a:r>
                <a:r>
                  <a:rPr lang="mr-IN" dirty="0" smtClean="0"/>
                  <a:t>…</a:t>
                </a:r>
                <a:r>
                  <a:rPr lang="en-US" dirty="0" smtClean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charset="0"/>
                      </a:rPr>
                      <m:t>∧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(∀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)[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D87EF"/>
                            </a:solidFill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𝑃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charset="0"/>
                      </a:rPr>
                      <m:t>+1)]</m:t>
                    </m:r>
                  </m:oMath>
                </a14:m>
                <a:endParaRPr lang="en-US" dirty="0" smtClean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/>
          <p:cNvSpPr/>
          <p:nvPr/>
        </p:nvSpPr>
        <p:spPr>
          <a:xfrm>
            <a:off x="592638" y="5764320"/>
            <a:ext cx="455908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411860" y="5764319"/>
            <a:ext cx="512165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2152802" y="5764320"/>
            <a:ext cx="525156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2956348" y="5764319"/>
            <a:ext cx="501827" cy="54244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762925" y="5748822"/>
            <a:ext cx="513100" cy="542441"/>
          </a:xfrm>
          <a:prstGeom prst="roundRect">
            <a:avLst/>
          </a:prstGeom>
          <a:solidFill>
            <a:schemeClr val="accent5"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6745776" y="57488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448861" y="57488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582126" y="58660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26" y="58660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329602" y="58826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9602" y="58826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120022" y="58660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0022" y="58660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045953" y="58660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5953" y="58660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67409" y="58660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7409" y="58660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824006" y="58737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006" y="5873793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507771" y="58738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7771" y="5873895"/>
                <a:ext cx="290599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Rounded Rectangle 20"/>
          <p:cNvSpPr/>
          <p:nvPr/>
        </p:nvSpPr>
        <p:spPr>
          <a:xfrm>
            <a:off x="6101156" y="57334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151674" y="58867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674" y="5886710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33"/>
          <p:cNvSpPr/>
          <p:nvPr/>
        </p:nvSpPr>
        <p:spPr>
          <a:xfrm>
            <a:off x="8806633" y="5732468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9509718" y="5732468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8884863" y="5857439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4863" y="5857439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9568628" y="5857541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8628" y="5857541"/>
                <a:ext cx="290599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ounded Rectangle 37"/>
          <p:cNvSpPr/>
          <p:nvPr/>
        </p:nvSpPr>
        <p:spPr>
          <a:xfrm>
            <a:off x="8162013" y="571707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8117111" y="5882982"/>
                <a:ext cx="56593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7111" y="5882982"/>
                <a:ext cx="565933" cy="276999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ounded Rectangle 39"/>
          <p:cNvSpPr/>
          <p:nvPr/>
        </p:nvSpPr>
        <p:spPr>
          <a:xfrm>
            <a:off x="4551792" y="5745267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344081" y="5729770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4384782" y="5873793"/>
                <a:ext cx="835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782" y="5873793"/>
                <a:ext cx="835744" cy="276999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180126" y="5869027"/>
                <a:ext cx="8357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𝑛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  <m:r>
                        <a:rPr lang="en-US" sz="1200" b="0" i="1" smtClean="0">
                          <a:latin typeface="Cambria Math" charset="0"/>
                        </a:rPr>
                        <m:t>+2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0126" y="5869027"/>
                <a:ext cx="835744" cy="27699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10221099" y="5852777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1099" y="5852777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7838977" y="5863534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977" y="5863534"/>
                <a:ext cx="402590" cy="276999"/>
              </a:xfrm>
              <a:prstGeom prst="rect">
                <a:avLst/>
              </a:prstGeom>
              <a:blipFill rotWithShape="0">
                <a:blip r:embed="rId14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14766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Here’s one with an </a:t>
            </a:r>
            <a:r>
              <a:rPr lang="en-US" dirty="0" smtClean="0">
                <a:solidFill>
                  <a:srgbClr val="0070C0"/>
                </a:solidFill>
              </a:rPr>
              <a:t>inequality!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Prove that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I.B:</a:t>
                </a:r>
                <a:r>
                  <a:rPr lang="en-US" dirty="0" smtClean="0"/>
                  <a:t> We will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prove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⇔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b="0" i="1" dirty="0" smtClean="0">
                    <a:latin typeface="Cambria Math" charset="0"/>
                  </a:rPr>
                  <a:t> </a:t>
                </a:r>
                <a:r>
                  <a:rPr lang="en-US" b="0" dirty="0" smtClean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I.H: </a:t>
                </a:r>
                <a:r>
                  <a:rPr lang="en-US" dirty="0" smtClean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 smtClean="0"/>
                  <a:t>, we </a:t>
                </a:r>
                <a:r>
                  <a:rPr lang="en-US" dirty="0" smtClean="0">
                    <a:solidFill>
                      <a:srgbClr val="00B050"/>
                    </a:solidFill>
                  </a:rPr>
                  <a:t>assume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i.e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 smtClean="0"/>
                  <a:t>I.S:</a:t>
                </a:r>
                <a:r>
                  <a:rPr lang="en-US" dirty="0" smtClean="0"/>
                  <a:t> We will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prove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i.e</a:t>
                </a:r>
                <a:r>
                  <a:rPr lang="en-US" dirty="0" smtClean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(2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charset="0"/>
                            </a:rPr>
                            <m:t>𝑘</m:t>
                          </m:r>
                        </m:sup>
                      </m:sSup>
                      <m:r>
                        <a:rPr lang="en-US" sz="3200" b="0" i="1" smtClean="0">
                          <a:latin typeface="Cambria Math" charset="0"/>
                        </a:rPr>
                        <m:t>&lt;</m:t>
                      </m:r>
                      <m:r>
                        <a:rPr lang="en-US" sz="3200" b="0" i="1" smtClean="0">
                          <a:latin typeface="Cambria Math" charset="0"/>
                        </a:rPr>
                        <m:t>𝑘</m:t>
                      </m:r>
                      <m:r>
                        <a:rPr lang="en-US" sz="3200" b="0" i="1" smtClean="0">
                          <a:latin typeface="Cambria Math" charset="0"/>
                        </a:rPr>
                        <m:t>!)⇒</m:t>
                      </m:r>
                      <m:sSup>
                        <m:sSup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!</m:t>
                      </m:r>
                      <m:r>
                        <a:rPr lang="en-US" sz="3200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sz="3200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35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r>
              <a:rPr lang="mr-IN" dirty="0" smtClean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Prove that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!)⇒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3980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r>
              <a:rPr lang="mr-IN" dirty="0" smtClean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Prove that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!)⇒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 smtClean="0"/>
                      <m:t>(1)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004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r>
              <a:rPr lang="mr-IN" dirty="0" smtClean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Prove that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!)⇒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 smtClean="0"/>
                      <m:t>(1)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From the I.H,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!⋅2</m:t>
                    </m:r>
                  </m:oMath>
                </a14:m>
                <a:r>
                  <a:rPr lang="en-US" dirty="0"/>
                  <a:t>       (2)</a:t>
                </a: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7897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smtClean="0"/>
                  <a:t>We will prove </a:t>
                </a:r>
                <a:r>
                  <a:rPr lang="en-US" dirty="0" smtClean="0">
                    <a:solidFill>
                      <a:srgbClr val="92D050"/>
                    </a:solidFill>
                  </a:rPr>
                  <a:t>two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701466" y="5650020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62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r>
              <a:rPr lang="mr-IN" dirty="0" smtClean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Prove that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!)⇒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 smtClean="0"/>
                      <m:t>(1)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From the I.H,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!⋅2</m:t>
                    </m:r>
                  </m:oMath>
                </a14:m>
                <a:r>
                  <a:rPr lang="en-US" dirty="0"/>
                  <a:t>       (2)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, we have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! &gt; 0</m:t>
                        </m:r>
                      </m:e>
                    </m:groupCh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!⋅2&lt;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</m:t>
                    </m:r>
                    <m:d>
                      <m:dPr>
                        <m:ctrlPr>
                          <a:rPr lang="en-US" i="1">
                            <a:solidFill>
                              <a:srgbClr val="AB92F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 (3)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49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r>
              <a:rPr lang="mr-IN" dirty="0" smtClean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Prove that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!)⇒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 smtClean="0"/>
                      <m:t>(1)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/>
                  <a:t>From the I.H,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!⋅2</m:t>
                    </m:r>
                  </m:oMath>
                </a14:m>
                <a:r>
                  <a:rPr lang="en-US" dirty="0"/>
                  <a:t>       (2)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, we have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! &gt; 0</m:t>
                        </m:r>
                      </m:e>
                    </m:groupCh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!⋅2&lt;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</m:t>
                    </m:r>
                    <m:d>
                      <m:dPr>
                        <m:ctrlPr>
                          <a:rPr lang="en-US" i="1">
                            <a:solidFill>
                              <a:srgbClr val="AB92F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 (3)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3)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⋅2&lt;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groupChr>
                    <m:sSup>
                      <m:sSupPr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729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r>
              <a:rPr lang="mr-IN" dirty="0" smtClean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Prove that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solidFill>
                          <a:srgbClr val="EA9C46"/>
                        </a:solidFill>
                        <a:latin typeface="Cambria Math" charset="0"/>
                      </a:rPr>
                      <m:t>&lt;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charset="0"/>
                      </a:rPr>
                      <m:t>𝑘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charset="0"/>
                      </a:rPr>
                      <m:t>!)⇒</m:t>
                    </m:r>
                    <m:sSup>
                      <m:sSupPr>
                        <m:ctrlP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EA9C46"/>
                  </a:solidFill>
                </a:endParaRPr>
              </a:p>
              <a:p>
                <a:pPr lvl="1"/>
                <a:r>
                  <a:rPr lang="en-US" dirty="0" smtClean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 smtClean="0"/>
                      <m:t>(1)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>
                    <a:solidFill>
                      <a:srgbClr val="EA9C46"/>
                    </a:solidFill>
                  </a:rPr>
                  <a:t>From the I.H,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!⋅2</m:t>
                    </m:r>
                  </m:oMath>
                </a14:m>
                <a:r>
                  <a:rPr lang="en-US" dirty="0"/>
                  <a:t>       (2)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, we have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! &gt; 0</m:t>
                        </m:r>
                      </m:e>
                    </m:groupCh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!⋅2&lt;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</m:t>
                    </m:r>
                    <m:d>
                      <m:dPr>
                        <m:ctrlPr>
                          <a:rPr lang="en-US" i="1">
                            <a:solidFill>
                              <a:srgbClr val="AB92F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   (3)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3)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⋅2&lt;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groupChr>
                    <m:sSup>
                      <m:sSupPr>
                        <m:ctrlPr>
                          <a:rPr lang="en-US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! </m:t>
                    </m:r>
                  </m:oMath>
                </a14:m>
                <a:endParaRPr lang="en-US" dirty="0">
                  <a:solidFill>
                    <a:srgbClr val="EA9C46"/>
                  </a:solidFill>
                </a:endParaRP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44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Inductive Step</a:t>
            </a:r>
            <a:r>
              <a:rPr lang="mr-IN" dirty="0" smtClean="0"/>
              <a:t>…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Prove that for all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I.B: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 dirty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charset="0"/>
                          </a:rPr>
                          <m:t>4</m:t>
                        </m:r>
                      </m:e>
                    </m:d>
                    <m:r>
                      <a:rPr lang="en-US" b="0" i="1" dirty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&lt;4!</m:t>
                    </m:r>
                  </m:oMath>
                </a14:m>
                <a:r>
                  <a:rPr lang="en-US" i="1" dirty="0">
                    <a:latin typeface="Cambria Math" charset="0"/>
                  </a:rPr>
                  <a:t> </a:t>
                </a:r>
                <a:r>
                  <a:rPr lang="en-US" dirty="0">
                    <a:latin typeface="Cambria Math" charset="0"/>
                  </a:rPr>
                  <a:t>Done.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I.H: </a:t>
                </a:r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i="1">
                        <a:latin typeface="Cambria Math" charset="0"/>
                      </a:rPr>
                      <m:t>≥4</m:t>
                    </m:r>
                  </m:oMath>
                </a14:m>
                <a:r>
                  <a:rPr lang="en-US" dirty="0"/>
                  <a:t>, we </a:t>
                </a:r>
                <a:r>
                  <a:rPr lang="en-US" dirty="0">
                    <a:solidFill>
                      <a:srgbClr val="00B050"/>
                    </a:solidFill>
                  </a:rPr>
                  <a:t>assume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: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I.S:</a:t>
                </a:r>
                <a:r>
                  <a:rPr lang="en-US" dirty="0"/>
                  <a:t> We will </a:t>
                </a:r>
                <a:r>
                  <a:rPr lang="en-US" dirty="0">
                    <a:solidFill>
                      <a:srgbClr val="FF0000"/>
                    </a:solidFill>
                  </a:rPr>
                  <a:t>prove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(2</m:t>
                        </m:r>
                      </m:e>
                      <m:sup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solidFill>
                          <a:srgbClr val="EA9C46"/>
                        </a:solidFill>
                        <a:latin typeface="Cambria Math" charset="0"/>
                      </a:rPr>
                      <m:t>&lt;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charset="0"/>
                      </a:rPr>
                      <m:t>𝑘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charset="0"/>
                      </a:rPr>
                      <m:t>!)⇒</m:t>
                    </m:r>
                    <m:sSup>
                      <m:sSupPr>
                        <m:ctrlP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EA9C46"/>
                  </a:solidFill>
                </a:endParaRPr>
              </a:p>
              <a:p>
                <a:pPr lvl="1"/>
                <a:r>
                  <a:rPr lang="en-US" dirty="0" smtClean="0"/>
                  <a:t>From algebra,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⋅2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        </m:t>
                    </m:r>
                    <m:r>
                      <m:rPr>
                        <m:nor/>
                      </m:rPr>
                      <a:rPr lang="en-US" dirty="0" smtClean="0"/>
                      <m:t>(1)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lvl="1"/>
                <a:r>
                  <a:rPr lang="en-US" dirty="0" smtClean="0">
                    <a:solidFill>
                      <a:srgbClr val="EA9C46"/>
                    </a:solidFill>
                  </a:rPr>
                  <a:t>From the I.H, we have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solidFill>
                              <a:srgbClr val="FD87EF"/>
                            </a:solidFill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groupCh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!⋅2</m:t>
                    </m:r>
                  </m:oMath>
                </a14:m>
                <a:r>
                  <a:rPr lang="en-US" dirty="0"/>
                  <a:t>       (2)</a:t>
                </a:r>
              </a:p>
              <a:p>
                <a:pPr lvl="1"/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≥4</m:t>
                    </m:r>
                  </m:oMath>
                </a14:m>
                <a:r>
                  <a:rPr lang="en-US" dirty="0"/>
                  <a:t>, we have that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2&lt;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+1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AB92F2"/>
                            </a:solidFill>
                            <a:latin typeface="Cambria Math" panose="02040503050406030204" pitchFamily="18" charset="0"/>
                          </a:rPr>
                          <m:t>! &gt; 0</m:t>
                        </m:r>
                      </m:e>
                    </m:groupCh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!⋅2&lt;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solidFill>
                          <a:srgbClr val="AB92F2"/>
                        </a:solidFill>
                        <a:latin typeface="Cambria Math" panose="02040503050406030204" pitchFamily="18" charset="0"/>
                      </a:rPr>
                      <m:t>!</m:t>
                    </m:r>
                    <m:d>
                      <m:dPr>
                        <m:ctrlPr>
                          <a:rPr lang="en-US" i="1">
                            <a:solidFill>
                              <a:srgbClr val="AB92F2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 (3)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3)</m:t>
                        </m:r>
                      </m:e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⋅2&lt;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  <m:groupChr>
                      <m:groupChrPr>
                        <m:chr m:val="⇔"/>
                        <m:vertJc m:val="bot"/>
                        <m:ctrlPr>
                          <a:rPr lang="en-US" i="1">
                            <a:latin typeface="Cambria Math" charset="0"/>
                          </a:rPr>
                        </m:ctrlPr>
                      </m:groupChr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e>
                    </m:groupChr>
                    <m:sSup>
                      <m:sSupPr>
                        <m:ctrlPr>
                          <a:rPr lang="en-US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d>
                      <m:dPr>
                        <m:ctrlPr>
                          <a:rPr lang="en-US" i="1" smtClean="0">
                            <a:solidFill>
                              <a:srgbClr val="EA9C46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solidFill>
                              <a:srgbClr val="EA9C46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i="1">
                        <a:solidFill>
                          <a:srgbClr val="EA9C46"/>
                        </a:solidFill>
                        <a:latin typeface="Cambria Math" panose="02040503050406030204" pitchFamily="18" charset="0"/>
                      </a:rPr>
                      <m:t>! </m:t>
                    </m:r>
                  </m:oMath>
                </a14:m>
                <a:endParaRPr lang="en-US" dirty="0">
                  <a:solidFill>
                    <a:srgbClr val="EA9C46"/>
                  </a:solidFill>
                </a:endParaRPr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/>
          <p:cNvSpPr/>
          <p:nvPr/>
        </p:nvSpPr>
        <p:spPr>
          <a:xfrm>
            <a:off x="9542319" y="4001294"/>
            <a:ext cx="498764" cy="1971304"/>
          </a:xfrm>
          <a:prstGeom prst="rightBrac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880270" y="4087137"/>
            <a:ext cx="2311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70C0"/>
                </a:solidFill>
              </a:rPr>
              <a:t>Compressed Ind. Step</a:t>
            </a:r>
            <a:endParaRPr lang="en-US" b="1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938783" y="4591406"/>
                <a:ext cx="2194703" cy="11129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=2⋅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&lt;2⋅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b="0" dirty="0" smtClean="0">
                  <a:solidFill>
                    <a:schemeClr val="accent5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!=</m:t>
                      </m:r>
                    </m:oMath>
                  </m:oMathPara>
                </a14:m>
                <a:endParaRPr lang="en-US" b="0" i="1" dirty="0" smtClean="0">
                  <a:solidFill>
                    <a:schemeClr val="accent5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dirty="0" smtClean="0">
                  <a:solidFill>
                    <a:schemeClr val="accent5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⇔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8783" y="4591406"/>
                <a:ext cx="2194703" cy="1112933"/>
              </a:xfrm>
              <a:prstGeom prst="rect">
                <a:avLst/>
              </a:prstGeom>
              <a:blipFill rotWithShape="0">
                <a:blip r:embed="rId3"/>
                <a:stretch>
                  <a:fillRect l="-1111" t="-1093" r="-1111" b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10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And one with more than 1 variable!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Prove that the sum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 terms of a </a:t>
                </a:r>
                <a:r>
                  <a:rPr lang="en-US" b="1" dirty="0" smtClean="0"/>
                  <a:t>geometric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sequence</a:t>
                </a:r>
                <a:r>
                  <a:rPr lang="en-US" dirty="0" smtClean="0"/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Symbolically: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163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And one with more than 1 variable!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Prove that the sum of the first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terms of a </a:t>
                </a:r>
                <a:r>
                  <a:rPr lang="en-US" b="1" dirty="0" smtClean="0"/>
                  <a:t>geometric</a:t>
                </a:r>
                <a:r>
                  <a:rPr lang="en-US" dirty="0" smtClean="0"/>
                  <a:t> </a:t>
                </a:r>
                <a:r>
                  <a:rPr lang="en-US" b="1" dirty="0" smtClean="0"/>
                  <a:t>sequence</a:t>
                </a:r>
                <a:r>
                  <a:rPr lang="en-US" dirty="0" smtClean="0"/>
                  <a:t> with</a:t>
                </a:r>
                <a:endParaRPr 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r>
                  <a:rPr lang="en-US" b="0" dirty="0" smtClean="0"/>
                  <a:t>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−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>
                        <a:latin typeface="Cambria Math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 smtClean="0"/>
                  <a:t> is equal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Symbolically: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r>
                  <a:rPr lang="en-US" dirty="0" smtClean="0"/>
                  <a:t>In this instance, we have two variables,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, and it’s </a:t>
                </a:r>
                <a:r>
                  <a:rPr lang="en-US" dirty="0" smtClean="0">
                    <a:solidFill>
                      <a:srgbClr val="AB92F2"/>
                    </a:solidFill>
                  </a:rPr>
                  <a:t>spectacularly easy</a:t>
                </a:r>
                <a:r>
                  <a:rPr lang="en-US" dirty="0" smtClean="0"/>
                  <a:t> to confuse ourselves (and the reader) about which variable we will be focusing on.</a:t>
                </a:r>
              </a:p>
              <a:p>
                <a:pPr lvl="1"/>
                <a:r>
                  <a:rPr lang="en-US" dirty="0" smtClean="0"/>
                  <a:t>So, we will </a:t>
                </a:r>
                <a:r>
                  <a:rPr lang="en-US" b="1" dirty="0" smtClean="0">
                    <a:solidFill>
                      <a:srgbClr val="FFC000"/>
                    </a:solidFill>
                  </a:rPr>
                  <a:t>explicitly</a:t>
                </a:r>
                <a:r>
                  <a:rPr lang="en-US" dirty="0" smtClean="0"/>
                  <a:t> say, </a:t>
                </a:r>
                <a:r>
                  <a:rPr lang="en-US" dirty="0" smtClean="0">
                    <a:solidFill>
                      <a:srgbClr val="FFC000"/>
                    </a:solidFill>
                  </a:rPr>
                  <a:t>at the beginning of our proof</a:t>
                </a:r>
                <a:r>
                  <a:rPr lang="en-US" dirty="0" smtClean="0"/>
                  <a:t>, that we will be performing a proof </a:t>
                </a:r>
                <a:r>
                  <a:rPr lang="en-US" u="sng" dirty="0" smtClean="0"/>
                  <a:t>by</a:t>
                </a:r>
                <a:r>
                  <a:rPr lang="en-US" u="sng" dirty="0" smtClean="0">
                    <a:solidFill>
                      <a:srgbClr val="C00000"/>
                    </a:solidFill>
                  </a:rPr>
                  <a:t> induction on </a:t>
                </a:r>
                <a14:m>
                  <m:oMath xmlns:m="http://schemas.openxmlformats.org/officeDocument/2006/math">
                    <m:r>
                      <a:rPr lang="en-US" b="0" i="1" u="sng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 smtClean="0"/>
                  <a:t>.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3501" r="-522" b="-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1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Proof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Proof : We attempt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  <m:sup>
                        <m:r>
                          <m:rPr>
                            <m:lit/>
                          </m:r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US" dirty="0" smtClean="0"/>
                  <a:t>. We proceed via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induction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 smtClean="0"/>
              </a:p>
              <a:p>
                <a:r>
                  <a:rPr lang="en-US" b="1" dirty="0" smtClean="0"/>
                  <a:t>Inductive base</a:t>
                </a:r>
                <a:r>
                  <a:rPr lang="en-US" dirty="0" smtClean="0"/>
                  <a:t>: We attempt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: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0</m:t>
                        </m:r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C0000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  <m:f>
                      <m:fPr>
                        <m:ctrlPr>
                          <a:rPr lang="en-US" i="1" smtClean="0">
                            <a:latin typeface="Cambria Math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0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b="0" i="1" smtClean="0">
                        <a:latin typeface="Cambria Math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0</m:t>
                    </m:r>
                  </m:oMath>
                </a14:m>
                <a:endParaRPr lang="en-US" b="0" dirty="0" smtClean="0"/>
              </a:p>
              <a:p>
                <a:pPr marL="0" indent="0" algn="ctr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(0)</m:t>
                    </m:r>
                  </m:oMath>
                </a14:m>
                <a:r>
                  <a:rPr lang="en-US" dirty="0" smtClean="0"/>
                  <a:t> is true.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b="1" dirty="0" smtClean="0"/>
                  <a:t>Inductive hypothesis</a:t>
                </a:r>
                <a:r>
                  <a:rPr lang="en-US" dirty="0" smtClean="0"/>
                  <a:t>: We assume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 smtClean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/>
                  <a:t>, </a:t>
                </a:r>
                <a:r>
                  <a:rPr lang="en-US" dirty="0" err="1" smtClean="0"/>
                  <a:t>i.e</a:t>
                </a:r>
                <a:endParaRPr lang="en-US" dirty="0" smtClean="0"/>
              </a:p>
              <a:p>
                <a:pPr marL="0" indent="0" algn="ctr">
                  <a:buNone/>
                </a:pP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754" t="-9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609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Proof (contd.)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2913" y="1825625"/>
                <a:ext cx="10910887" cy="435133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b="1" dirty="0" smtClean="0"/>
                  <a:t>Inductive step: </a:t>
                </a:r>
                <a:r>
                  <a:rPr lang="en-US" dirty="0" smtClean="0"/>
                  <a:t>We will attempt to prove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i.e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−1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From the LHS to the RHS: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𝐿𝐻𝑆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ctrlPr>
                                <a:rPr lang="en-US" sz="2400" i="1" smtClean="0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−1 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 +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−1) 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e>
                          </m:nary>
                        </m:e>
                      </m:nary>
                      <m:f>
                        <m:f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m:rPr>
                          <m:nor/>
                        </m:rPr>
                        <a:rPr lang="en-US" sz="2400" dirty="0" smtClean="0"/>
                        <m:t>=</m:t>
                      </m:r>
                      <m:r>
                        <m:rPr>
                          <m:nor/>
                        </m:rPr>
                        <a:rPr lang="en-US" sz="24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sz="2400" i="1" dirty="0"/>
                        <m:t>RHS</m:t>
                      </m:r>
                      <m:r>
                        <m:rPr>
                          <m:nor/>
                        </m:rPr>
                        <a:rPr lang="en-US" sz="2400" b="0" i="1" dirty="0" smtClean="0"/>
                        <m:t> </m:t>
                      </m:r>
                      <m:r>
                        <a:rPr lang="en-US" sz="2400" b="0" i="1" dirty="0" smtClean="0">
                          <a:latin typeface="Cambria Math" charset="0"/>
                        </a:rPr>
                        <m:t>□</m:t>
                      </m:r>
                    </m:oMath>
                  </m:oMathPara>
                </a14:m>
                <a:endParaRPr lang="en-US" sz="2400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2913" y="1825625"/>
                <a:ext cx="10910887" cy="4351338"/>
              </a:xfrm>
              <a:blipFill rotWithShape="0">
                <a:blip r:embed="rId2"/>
                <a:stretch>
                  <a:fillRect l="-1006" t="-2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326962" y="4508366"/>
            <a:ext cx="1166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B050"/>
                </a:solidFill>
              </a:rPr>
              <a:t>By the I.H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2443163" y="5012635"/>
            <a:ext cx="985837" cy="137387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48783" y="5028597"/>
            <a:ext cx="985837" cy="135791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Curved Connector 9"/>
          <p:cNvCxnSpPr>
            <a:stCxn id="7" idx="7"/>
            <a:endCxn id="8" idx="1"/>
          </p:cNvCxnSpPr>
          <p:nvPr/>
        </p:nvCxnSpPr>
        <p:spPr>
          <a:xfrm rot="16200000" flipH="1">
            <a:off x="3882079" y="4616384"/>
            <a:ext cx="13624" cy="1208527"/>
          </a:xfrm>
          <a:prstGeom prst="curvedConnector3">
            <a:avLst>
              <a:gd name="adj1" fmla="val -3154727"/>
            </a:avLst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77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Hey, wait a minute!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43038"/>
                <a:ext cx="10515600" cy="512921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In the sequences lecture, </a:t>
                </a:r>
                <a:r>
                  <a:rPr lang="en-US" dirty="0" smtClean="0">
                    <a:solidFill>
                      <a:srgbClr val="C00000"/>
                    </a:solidFill>
                  </a:rPr>
                  <a:t>YOU</a:t>
                </a:r>
                <a:r>
                  <a:rPr lang="en-US" dirty="0" smtClean="0"/>
                  <a:t> said that geometric progression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were fine.</a:t>
                </a:r>
              </a:p>
              <a:p>
                <a:r>
                  <a:rPr lang="en-US" dirty="0" smtClean="0"/>
                  <a:t>However, we just proved that </a:t>
                </a:r>
              </a:p>
              <a:p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nary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−1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charset="0"/>
                            </a:rPr>
                            <m:t>𝑚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 −1</m:t>
                          </m:r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So, what is the summation in the case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</a:rPr>
                      <m:t>=1?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Easy: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dirty="0" smtClean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1</m:t>
                        </m:r>
                        <m:r>
                          <a:rPr lang="en-US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𝑛</m:t>
                        </m:r>
                      </m:e>
                    </m:nary>
                  </m:oMath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43038"/>
                <a:ext cx="10515600" cy="5129211"/>
              </a:xfrm>
              <a:blipFill rotWithShape="0">
                <a:blip r:embed="rId2"/>
                <a:stretch>
                  <a:fillRect l="-1043" t="-2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3950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Complete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endParaRPr lang="en-US" dirty="0">
                  <a:latin typeface="Calibri" charset="0"/>
                  <a:ea typeface="Calibri" charset="0"/>
                  <a:cs typeface="Calibri" charset="0"/>
                </a:endParaRPr>
              </a:p>
              <a:p>
                <a:r>
                  <a:rPr lang="en-US" dirty="0" smtClean="0">
                    <a:latin typeface="Calibri" charset="0"/>
                    <a:ea typeface="Calibri" charset="0"/>
                    <a:cs typeface="Calibri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𝑚</m:t>
                    </m:r>
                    <m:r>
                      <a:rPr lang="en-US" b="0" i="1" smtClean="0">
                        <a:latin typeface="Cambria Math" charset="0"/>
                        <a:ea typeface="Calibri" charset="0"/>
                        <a:cs typeface="Calibri" charset="0"/>
                      </a:rPr>
                      <m:t>∈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ℝ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:</m:t>
                    </m:r>
                  </m:oMath>
                </a14:m>
                <a:endParaRPr lang="en-US" dirty="0" smtClean="0">
                  <a:latin typeface="Calibri" charset="0"/>
                  <a:ea typeface="Calibri" charset="0"/>
                  <a:cs typeface="Calibri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</m:e>
                      </m:nary>
                      <m:d>
                        <m:dPr>
                          <m:begChr m:val="{"/>
                          <m:endChr m:val=""/>
                          <m:ctrlPr>
                            <a:rPr lang="mr-IN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f>
                                <m:fPr>
                                  <m:ctrlPr>
                                    <a:rPr lang="mr-IN" i="1" smtClean="0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𝑚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charset="0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≠1</m:t>
                              </m:r>
                            </m:e>
                            <m:e>
                              <m:r>
                                <m:rPr>
                                  <m:lit/>
                                </m:rP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             ,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𝑚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=1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278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smtClean="0"/>
                  <a:t>We will prove </a:t>
                </a:r>
                <a:r>
                  <a:rPr lang="en-US" dirty="0" smtClean="0">
                    <a:solidFill>
                      <a:srgbClr val="92D050"/>
                    </a:solidFill>
                  </a:rPr>
                  <a:t>two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0" dirty="0" smtClean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b="0" dirty="0" smtClean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ounded Rectangle 31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ounded Rectangle 48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0" name="TextBox 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ounded Rectangle 50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4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And here’s four for you!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−1 </m:t>
                        </m:r>
                        <m: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b="0" dirty="0" smtClean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≥2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[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  <m:r>
                          <a:rPr lang="en-US" b="0" i="1" smtClean="0">
                            <a:latin typeface="Cambria Math" charset="0"/>
                          </a:rPr>
                          <m:t>]</m:t>
                        </m:r>
                      </m:e>
                    </m:nary>
                  </m:oMath>
                </a14:m>
                <a:endParaRPr lang="en-US" b="0" dirty="0" smtClean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∏"/>
                        <m:ctrlPr>
                          <a:rPr lang="en-US" i="1" smtClean="0">
                            <a:latin typeface="Cambria Math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⋅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+2</m:t>
                                    </m:r>
                                  </m:e>
                                </m:d>
                              </m:den>
                            </m:f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ℕ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 |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−1</m:t>
                    </m:r>
                    <m:r>
                      <a:rPr lang="en-US" b="0" i="1" smtClean="0">
                        <a:latin typeface="Cambria Math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6998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idea behind </a:t>
            </a:r>
            <a:r>
              <a:rPr lang="en-US" dirty="0" smtClean="0">
                <a:solidFill>
                  <a:srgbClr val="FF0000"/>
                </a:solidFill>
              </a:rPr>
              <a:t>induction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Suppose that we want to prove that a proposition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(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𝑛</m:t>
                    </m:r>
                    <m:r>
                      <a:rPr lang="en-US" i="1" dirty="0">
                        <a:solidFill>
                          <a:srgbClr val="00B050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is true for all </a:t>
                </a:r>
                <a:r>
                  <a:rPr lang="en-US" dirty="0">
                    <a:solidFill>
                      <a:srgbClr val="FFC000"/>
                    </a:solidFill>
                  </a:rPr>
                  <a:t>natural</a:t>
                </a:r>
                <a:r>
                  <a:rPr lang="en-US" dirty="0"/>
                  <a:t> numbers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charset="0"/>
                      </a:rPr>
                      <m:t>𝑛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We will prove </a:t>
                </a:r>
                <a:r>
                  <a:rPr lang="en-US" dirty="0">
                    <a:solidFill>
                      <a:srgbClr val="92D050"/>
                    </a:solidFill>
                  </a:rPr>
                  <a:t>two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rgbClr val="7030A0"/>
                    </a:solidFill>
                  </a:rPr>
                  <a:t>separate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things: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dirty="0">
                        <a:solidFill>
                          <a:srgbClr val="0070C0"/>
                        </a:solidFill>
                        <a:latin typeface="Cambria Math" charset="0"/>
                      </a:rPr>
                      <m:t>(0)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 is true</a:t>
                </a:r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smtClean="0">
                    <a:solidFill>
                      <a:srgbClr val="FD87EF"/>
                    </a:solidFill>
                  </a:rPr>
                  <a:t>For any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, 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if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 is true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>
                    <a:solidFill>
                      <a:srgbClr val="FD87EF"/>
                    </a:solidFill>
                  </a:rPr>
                  <a:t>, it </a:t>
                </a:r>
                <a:r>
                  <a:rPr lang="en-US" b="1" dirty="0" smtClean="0">
                    <a:solidFill>
                      <a:srgbClr val="FD87EF"/>
                    </a:solidFill>
                  </a:rPr>
                  <a:t>then</a:t>
                </a:r>
                <a:r>
                  <a:rPr lang="en-US" dirty="0" smtClean="0">
                    <a:solidFill>
                      <a:srgbClr val="FD87EF"/>
                    </a:solidFill>
                  </a:rPr>
                  <a:t> must be true for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solidFill>
                          <a:srgbClr val="FD87EF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 smtClean="0">
                  <a:solidFill>
                    <a:srgbClr val="FD87EF"/>
                  </a:solidFill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dirty="0" smtClean="0">
                  <a:solidFill>
                    <a:srgbClr val="0070C0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Rounded Rectangle 32"/>
          <p:cNvSpPr/>
          <p:nvPr/>
        </p:nvSpPr>
        <p:spPr>
          <a:xfrm>
            <a:off x="1921385" y="5650020"/>
            <a:ext cx="455908" cy="542441"/>
          </a:xfrm>
          <a:prstGeom prst="roundRect">
            <a:avLst/>
          </a:prstGeom>
          <a:solidFill>
            <a:schemeClr val="accent1">
              <a:lumMod val="75000"/>
              <a:alpha val="4313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740607" y="5650019"/>
            <a:ext cx="512165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3481549" y="5650020"/>
            <a:ext cx="525156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4285095" y="5650019"/>
            <a:ext cx="501827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163112" y="5634522"/>
            <a:ext cx="513100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943194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8074523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8777608" y="5634522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bg1"/>
                          </a:solidFill>
                          <a:latin typeface="Cambria Math" charset="0"/>
                        </a:rPr>
                        <m:t>0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873" y="5751738"/>
                <a:ext cx="455908" cy="27699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349" y="5768329"/>
                <a:ext cx="594423" cy="27699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8769" y="5751738"/>
                <a:ext cx="594423" cy="2769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4700" y="5751733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1884" y="575173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920" y="5751735"/>
                <a:ext cx="290599" cy="276999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9873" y="5751734"/>
                <a:ext cx="622927" cy="276999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2753" y="5759493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518" y="5759595"/>
                <a:ext cx="290599" cy="27699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ounded Rectangle 49"/>
          <p:cNvSpPr/>
          <p:nvPr/>
        </p:nvSpPr>
        <p:spPr>
          <a:xfrm>
            <a:off x="7429903" y="5619126"/>
            <a:ext cx="455908" cy="542441"/>
          </a:xfrm>
          <a:prstGeom prst="roundRect">
            <a:avLst/>
          </a:prstGeom>
          <a:solidFill>
            <a:srgbClr val="FFC000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/>
              <p:cNvSpPr txBox="1"/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51" name="TextBox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421" y="5772410"/>
                <a:ext cx="290599" cy="27699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ounded Rectangle 51"/>
          <p:cNvSpPr/>
          <p:nvPr/>
        </p:nvSpPr>
        <p:spPr>
          <a:xfrm>
            <a:off x="6729325" y="5634522"/>
            <a:ext cx="455908" cy="542441"/>
          </a:xfrm>
          <a:prstGeom prst="roundRect">
            <a:avLst/>
          </a:prstGeom>
          <a:solidFill>
            <a:srgbClr val="FD87EF">
              <a:alpha val="43137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D87EF"/>
                          </a:solidFill>
                          <a:latin typeface="Cambria Math" charset="0"/>
                        </a:rPr>
                        <m:t>⇒</m:t>
                      </m:r>
                    </m:oMath>
                  </m:oMathPara>
                </a14:m>
                <a:endParaRPr lang="en-US" dirty="0">
                  <a:solidFill>
                    <a:srgbClr val="FD87EF"/>
                  </a:solidFill>
                </a:endParaRPr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7353" y="5763522"/>
                <a:ext cx="402590" cy="276999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6342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2390</TotalTime>
  <Words>6517</Words>
  <Application>Microsoft Macintosh PowerPoint</Application>
  <PresentationFormat>Widescreen</PresentationFormat>
  <Paragraphs>952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Calibri</vt:lpstr>
      <vt:lpstr>Calibri Light</vt:lpstr>
      <vt:lpstr>Cambria Math</vt:lpstr>
      <vt:lpstr>Mangal</vt:lpstr>
      <vt:lpstr>Arial</vt:lpstr>
      <vt:lpstr>Office Theme</vt:lpstr>
      <vt:lpstr>Mathematical Induction: Introduction and basic problems</vt:lpstr>
      <vt:lpstr>Jason’s Tree of proof methods™</vt:lpstr>
      <vt:lpstr>Jason’s Tree of proof methods™</vt:lpstr>
      <vt:lpstr>Jason’s Tree of proof methods™</vt:lpstr>
      <vt:lpstr>Jason’s Tree of proof methods™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The idea behind induction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How we’ll make it work</vt:lpstr>
      <vt:lpstr>Our first inductive proof</vt:lpstr>
      <vt:lpstr>Inductive base</vt:lpstr>
      <vt:lpstr>Inductive Hypothesis</vt:lpstr>
      <vt:lpstr>Inductive step</vt:lpstr>
      <vt:lpstr>Inductive step</vt:lpstr>
      <vt:lpstr>Inductive step</vt:lpstr>
      <vt:lpstr>Inductive step, contd.</vt:lpstr>
      <vt:lpstr>Inductive step, contd.</vt:lpstr>
      <vt:lpstr>Inductive step, contd.</vt:lpstr>
      <vt:lpstr>Inductive step, contd.</vt:lpstr>
      <vt:lpstr>Inductive step, contd.</vt:lpstr>
      <vt:lpstr>Inductive step, contd.</vt:lpstr>
      <vt:lpstr>Inductive step, contd.</vt:lpstr>
      <vt:lpstr>Inductive step, contd.</vt:lpstr>
      <vt:lpstr>Here’s another </vt:lpstr>
      <vt:lpstr>Theorem expressed in quantifiers</vt:lpstr>
      <vt:lpstr>Inductive base</vt:lpstr>
      <vt:lpstr>Inductive hypothesis</vt:lpstr>
      <vt:lpstr>Inductive step</vt:lpstr>
      <vt:lpstr>Inductive Step (contd.)</vt:lpstr>
      <vt:lpstr>Inductive Step (contd.)</vt:lpstr>
      <vt:lpstr>Inductive Step (contd.)</vt:lpstr>
      <vt:lpstr>Inductive Step (contd.)</vt:lpstr>
      <vt:lpstr>Inductive step</vt:lpstr>
      <vt:lpstr>Inductive step</vt:lpstr>
      <vt:lpstr>Inductive step</vt:lpstr>
      <vt:lpstr>A note about the penny problem</vt:lpstr>
      <vt:lpstr>A note about the penny problem</vt:lpstr>
      <vt:lpstr>A note about the penny problem</vt:lpstr>
      <vt:lpstr>Here’s one with an inequality!</vt:lpstr>
      <vt:lpstr>Inductive Step…</vt:lpstr>
      <vt:lpstr>Inductive Step…</vt:lpstr>
      <vt:lpstr>Inductive Step…</vt:lpstr>
      <vt:lpstr>Inductive Step…</vt:lpstr>
      <vt:lpstr>Inductive Step…</vt:lpstr>
      <vt:lpstr>Inductive Step…</vt:lpstr>
      <vt:lpstr>Inductive Step…</vt:lpstr>
      <vt:lpstr>And one with more than 1 variable!</vt:lpstr>
      <vt:lpstr>And one with more than 1 variable!</vt:lpstr>
      <vt:lpstr>Proof</vt:lpstr>
      <vt:lpstr>Proof (contd.)</vt:lpstr>
      <vt:lpstr>Hey, wait a minute!</vt:lpstr>
      <vt:lpstr>Complete theorem</vt:lpstr>
      <vt:lpstr>And here’s four for you!</vt:lpstr>
    </vt:vector>
  </TitlesOfParts>
  <Company/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Mathematical Induction: Introduction and basic problems</dc:title>
  <dc:creator>Jason Filippou</dc:creator>
  <cp:lastModifiedBy>Jason Filippou</cp:lastModifiedBy>
  <cp:revision>84</cp:revision>
  <dcterms:created xsi:type="dcterms:W3CDTF">2016-10-16T12:39:13Z</dcterms:created>
  <dcterms:modified xsi:type="dcterms:W3CDTF">2017-02-23T22:53:05Z</dcterms:modified>
</cp:coreProperties>
</file>